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373" r:id="rId2"/>
    <p:sldId id="261" r:id="rId3"/>
    <p:sldId id="305" r:id="rId4"/>
    <p:sldId id="304" r:id="rId5"/>
    <p:sldId id="332" r:id="rId6"/>
    <p:sldId id="378" r:id="rId7"/>
    <p:sldId id="379" r:id="rId8"/>
    <p:sldId id="380" r:id="rId9"/>
    <p:sldId id="376" r:id="rId10"/>
    <p:sldId id="377" r:id="rId11"/>
    <p:sldId id="327" r:id="rId12"/>
    <p:sldId id="375" r:id="rId13"/>
    <p:sldId id="364" r:id="rId14"/>
    <p:sldId id="365" r:id="rId15"/>
    <p:sldId id="366" r:id="rId16"/>
    <p:sldId id="381" r:id="rId17"/>
    <p:sldId id="352" r:id="rId18"/>
    <p:sldId id="353" r:id="rId19"/>
    <p:sldId id="336" r:id="rId20"/>
    <p:sldId id="354" r:id="rId21"/>
    <p:sldId id="338" r:id="rId22"/>
    <p:sldId id="356" r:id="rId23"/>
    <p:sldId id="358" r:id="rId24"/>
    <p:sldId id="337" r:id="rId25"/>
    <p:sldId id="339" r:id="rId26"/>
    <p:sldId id="343" r:id="rId27"/>
    <p:sldId id="344" r:id="rId28"/>
    <p:sldId id="347" r:id="rId29"/>
    <p:sldId id="362" r:id="rId30"/>
    <p:sldId id="348" r:id="rId31"/>
    <p:sldId id="363" r:id="rId32"/>
    <p:sldId id="372" r:id="rId33"/>
    <p:sldId id="369" r:id="rId34"/>
    <p:sldId id="371" r:id="rId35"/>
    <p:sldId id="346" r:id="rId36"/>
    <p:sldId id="280" r:id="rId3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B8574"/>
    <a:srgbClr val="AF0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4" autoAdjust="0"/>
    <p:restoredTop sz="64692" autoAdjust="0"/>
  </p:normalViewPr>
  <p:slideViewPr>
    <p:cSldViewPr snapToGrid="0" snapToObjects="1">
      <p:cViewPr varScale="1">
        <p:scale>
          <a:sx n="103" d="100"/>
          <a:sy n="103" d="100"/>
        </p:scale>
        <p:origin x="308" y="56"/>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3741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15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8393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5279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8402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67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43876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674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35262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anose="05050102010706020507" pitchFamily="18" charset="2"/>
              <a:buNone/>
            </a:pP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84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389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sz="1400" dirty="0">
              <a:latin typeface="Times New Roman" panose="02020603050405020304" pitchFamily="18" charset="0"/>
              <a:ea typeface="+mj-ea"/>
              <a:cs typeface="Times New Roman" panose="02020603050405020304" pitchFamily="18" charset="0"/>
              <a:sym typeface="Calibri"/>
            </a:endParaRPr>
          </a:p>
        </p:txBody>
      </p:sp>
    </p:spTree>
    <p:extLst>
      <p:ext uri="{BB962C8B-B14F-4D97-AF65-F5344CB8AC3E}">
        <p14:creationId xmlns:p14="http://schemas.microsoft.com/office/powerpoint/2010/main" val="118091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15623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175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anose="05050102010706020507" pitchFamily="18" charset="2"/>
              <a:buNone/>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1794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726132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00089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5387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anose="05050102010706020507" pitchFamily="18" charset="2"/>
              <a:buNone/>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7310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13874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1107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2552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778258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44463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Symbol" panose="05050102010706020507" pitchFamily="18" charset="2"/>
              <a:buNone/>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854614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45743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59656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620884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663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57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51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39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dirty="0"/>
          </a:p>
        </p:txBody>
      </p:sp>
    </p:spTree>
    <p:extLst>
      <p:ext uri="{BB962C8B-B14F-4D97-AF65-F5344CB8AC3E}">
        <p14:creationId xmlns:p14="http://schemas.microsoft.com/office/powerpoint/2010/main" val="204257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48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dirty="0"/>
          </a:p>
        </p:txBody>
      </p:sp>
    </p:spTree>
    <p:extLst>
      <p:ext uri="{BB962C8B-B14F-4D97-AF65-F5344CB8AC3E}">
        <p14:creationId xmlns:p14="http://schemas.microsoft.com/office/powerpoint/2010/main" val="261223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73" name="Body Level One…"/>
          <p:cNvSpPr>
            <a:spLocks noGrp="1"/>
          </p:cNvSpPr>
          <p:nvPr>
            <p:ph type="body" sz="half" idx="1"/>
          </p:nvPr>
        </p:nvSpPr>
        <p:spPr>
          <a:xfrm>
            <a:off x="3887392" y="740569"/>
            <a:ext cx="4629151" cy="3655220"/>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1543050"/>
            <a:ext cx="2949180"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83" name="Picture Placeholder 2"/>
          <p:cNvSpPr>
            <a:spLocks noGrp="1"/>
          </p:cNvSpPr>
          <p:nvPr>
            <p:ph type="pic" sz="half" idx="13"/>
          </p:nvPr>
        </p:nvSpPr>
        <p:spPr>
          <a:xfrm>
            <a:off x="3887392" y="740569"/>
            <a:ext cx="4629151" cy="365522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629841" y="1543050"/>
            <a:ext cx="2949178" cy="2858691"/>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Dikey Metin">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101" name="Title Text"/>
          <p:cNvSpPr>
            <a:spLocks noGrp="1"/>
          </p:cNvSpPr>
          <p:nvPr>
            <p:ph type="title"/>
          </p:nvPr>
        </p:nvSpPr>
        <p:spPr>
          <a:xfrm>
            <a:off x="6543676" y="273844"/>
            <a:ext cx="1971675" cy="4358879"/>
          </a:xfrm>
          <a:prstGeom prst="rect">
            <a:avLst/>
          </a:prstGeom>
        </p:spPr>
        <p:txBody>
          <a:bodyPr/>
          <a:lstStyle/>
          <a:p>
            <a:r>
              <a:t>Title Text</a:t>
            </a:r>
          </a:p>
        </p:txBody>
      </p:sp>
      <p:sp>
        <p:nvSpPr>
          <p:cNvPr id="102" name="Body Level One…"/>
          <p:cNvSpPr>
            <a:spLocks noGrp="1"/>
          </p:cNvSpPr>
          <p:nvPr>
            <p:ph type="body" idx="1"/>
          </p:nvPr>
        </p:nvSpPr>
        <p:spPr>
          <a:xfrm>
            <a:off x="628651" y="273844"/>
            <a:ext cx="5800725" cy="43588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28650" y="273844"/>
            <a:ext cx="7886700" cy="99417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288368" y="478877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9pPr>
    </p:bodyStyle>
    <p:otherStyle>
      <a:lvl1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1pPr>
      <a:lvl2pPr marL="0" marR="0" indent="3429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2pPr>
      <a:lvl3pPr marL="0" marR="0" indent="6858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3pPr>
      <a:lvl4pPr marL="0" marR="0" indent="10287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4pPr>
      <a:lvl5pPr marL="0" marR="0" indent="13716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5pPr>
      <a:lvl6pPr marL="0" marR="0" indent="17145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6pPr>
      <a:lvl7pPr marL="0" marR="0" indent="20574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7pPr>
      <a:lvl8pPr marL="0" marR="0" indent="24003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8pPr>
      <a:lvl9pPr marL="0" marR="0" indent="27432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kalkinma.com.tr/"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6.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hyperlink" Target="mailto:naz.karabagli@kalkinma.com.tr" TargetMode="External"/><Relationship Id="rId3" Type="http://schemas.openxmlformats.org/officeDocument/2006/relationships/image" Target="../media/image31.png"/><Relationship Id="rId7" Type="http://schemas.openxmlformats.org/officeDocument/2006/relationships/hyperlink" Target="mailto:eren.dusgun@kalk&#305;nma.com.tr"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mailto:bankcpf@kalkinma.com.tr" TargetMode="External"/><Relationship Id="rId5" Type="http://schemas.openxmlformats.org/officeDocument/2006/relationships/image" Target="../media/image33.png"/><Relationship Id="rId10" Type="http://schemas.openxmlformats.org/officeDocument/2006/relationships/hyperlink" Target="mailto:cpf@comcec.org" TargetMode="External"/><Relationship Id="rId4" Type="http://schemas.openxmlformats.org/officeDocument/2006/relationships/image" Target="../media/image32.jpeg"/><Relationship Id="rId9" Type="http://schemas.openxmlformats.org/officeDocument/2006/relationships/hyperlink" Target="mailto:ilker.kocak@kalkinma.com.t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4"/>
          <p:cNvSpPr>
            <a:spLocks noGrp="1"/>
          </p:cNvSpPr>
          <p:nvPr>
            <p:ph type="sldNum" sz="quarter" idx="2"/>
          </p:nvPr>
        </p:nvSpPr>
        <p:spPr>
          <a:xfrm>
            <a:off x="7382679" y="4788770"/>
            <a:ext cx="146834"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dirty="0"/>
          </a:p>
        </p:txBody>
      </p:sp>
      <p:sp>
        <p:nvSpPr>
          <p:cNvPr id="149" name="Unvan 1"/>
          <p:cNvSpPr/>
          <p:nvPr/>
        </p:nvSpPr>
        <p:spPr>
          <a:xfrm>
            <a:off x="1170485" y="3085018"/>
            <a:ext cx="7112000" cy="60683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defTabSz="822959">
              <a:lnSpc>
                <a:spcPct val="90000"/>
              </a:lnSpc>
              <a:defRPr sz="3600" b="1">
                <a:solidFill>
                  <a:srgbClr val="3C8575"/>
                </a:solidFill>
              </a:defRPr>
            </a:lvl1pPr>
          </a:lstStyle>
          <a:p>
            <a:endParaRPr sz="2700" dirty="0">
              <a:latin typeface="Avenir Next Demi Bold" charset="0"/>
              <a:ea typeface="Avenir Next Demi Bold" charset="0"/>
              <a:cs typeface="Avenir Next Demi Bold" charset="0"/>
            </a:endParaRPr>
          </a:p>
        </p:txBody>
      </p:sp>
      <p:sp>
        <p:nvSpPr>
          <p:cNvPr id="150" name="Unvan 1"/>
          <p:cNvSpPr/>
          <p:nvPr/>
        </p:nvSpPr>
        <p:spPr>
          <a:xfrm>
            <a:off x="911749" y="1635780"/>
            <a:ext cx="7629471" cy="81366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algn="ctr" defTabSz="914400">
              <a:lnSpc>
                <a:spcPct val="90000"/>
              </a:lnSpc>
              <a:defRPr sz="3300" b="1"/>
            </a:lvl1pPr>
          </a:lstStyle>
          <a:p>
            <a:pPr>
              <a:tabLst>
                <a:tab pos="361950" algn="l"/>
              </a:tabLst>
            </a:pPr>
            <a:r>
              <a:rPr lang="en-US" sz="1800" dirty="0">
                <a:latin typeface="Avenir Next Medium" charset="0"/>
                <a:ea typeface="Avenir Next Medium" charset="0"/>
                <a:cs typeface="Avenir Next Medium" charset="0"/>
              </a:rPr>
              <a:t>Monitoring</a:t>
            </a:r>
            <a:r>
              <a:rPr lang="tr-TR" sz="1800" dirty="0">
                <a:latin typeface="Avenir Next Medium" charset="0"/>
                <a:ea typeface="Avenir Next Medium" charset="0"/>
                <a:cs typeface="Avenir Next Medium" charset="0"/>
              </a:rPr>
              <a:t> &amp; </a:t>
            </a:r>
            <a:r>
              <a:rPr lang="tr-TR" sz="1800" dirty="0" err="1">
                <a:latin typeface="Avenir Next Medium" charset="0"/>
                <a:ea typeface="Avenir Next Medium" charset="0"/>
                <a:cs typeface="Avenir Next Medium" charset="0"/>
              </a:rPr>
              <a:t>Reporting</a:t>
            </a:r>
            <a:r>
              <a:rPr lang="tr-TR" sz="1800" dirty="0">
                <a:latin typeface="Avenir Next Medium" charset="0"/>
                <a:ea typeface="Avenir Next Medium" charset="0"/>
                <a:cs typeface="Avenir Next Medium" charset="0"/>
              </a:rPr>
              <a:t>: Financial </a:t>
            </a:r>
            <a:r>
              <a:rPr lang="tr-TR" sz="1800" dirty="0" err="1">
                <a:latin typeface="Avenir Next Medium" charset="0"/>
                <a:ea typeface="Avenir Next Medium" charset="0"/>
                <a:cs typeface="Avenir Next Medium" charset="0"/>
              </a:rPr>
              <a:t>Progress</a:t>
            </a:r>
            <a:r>
              <a:rPr lang="tr-TR" sz="1800" dirty="0">
                <a:latin typeface="Avenir Next Medium" charset="0"/>
                <a:ea typeface="Avenir Next Medium" charset="0"/>
                <a:cs typeface="Avenir Next Medium" charset="0"/>
              </a:rPr>
              <a:t> Report </a:t>
            </a:r>
            <a:r>
              <a:rPr lang="tr-TR" sz="1800" dirty="0" err="1">
                <a:latin typeface="Avenir Next Medium" charset="0"/>
                <a:ea typeface="Avenir Next Medium" charset="0"/>
                <a:cs typeface="Avenir Next Medium" charset="0"/>
              </a:rPr>
              <a:t>and</a:t>
            </a:r>
            <a:r>
              <a:rPr lang="tr-TR" sz="1800" dirty="0">
                <a:latin typeface="Avenir Next Medium" charset="0"/>
                <a:ea typeface="Avenir Next Medium" charset="0"/>
                <a:cs typeface="Avenir Next Medium" charset="0"/>
              </a:rPr>
              <a:t> </a:t>
            </a:r>
            <a:r>
              <a:rPr lang="tr-TR" sz="1800" dirty="0" err="1">
                <a:latin typeface="Avenir Next Medium" charset="0"/>
                <a:ea typeface="Avenir Next Medium" charset="0"/>
                <a:cs typeface="Avenir Next Medium" charset="0"/>
              </a:rPr>
              <a:t>Timesheet</a:t>
            </a:r>
            <a:endParaRPr sz="1800" b="0" dirty="0">
              <a:latin typeface="Avenir Next Medium" charset="0"/>
              <a:ea typeface="Avenir Next Medium" charset="0"/>
              <a:cs typeface="Avenir Next Medium" charset="0"/>
            </a:endParaRPr>
          </a:p>
        </p:txBody>
      </p:sp>
      <p:sp>
        <p:nvSpPr>
          <p:cNvPr id="152"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0"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3890812" y="347112"/>
            <a:ext cx="1449154" cy="1334986"/>
          </a:xfrm>
          <a:prstGeom prst="rect">
            <a:avLst/>
          </a:prstGeom>
          <a:noFill/>
        </p:spPr>
      </p:pic>
      <p:pic>
        <p:nvPicPr>
          <p:cNvPr id="13" name="Resim 1"/>
          <p:cNvPicPr/>
          <p:nvPr/>
        </p:nvPicPr>
        <p:blipFill>
          <a:blip r:embed="rId4"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5" name="Rectangle 14"/>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6" name="Rectangle 15"/>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sp>
        <p:nvSpPr>
          <p:cNvPr id="3" name="Dikdörtgen 2"/>
          <p:cNvSpPr/>
          <p:nvPr/>
        </p:nvSpPr>
        <p:spPr>
          <a:xfrm>
            <a:off x="1544234" y="2252941"/>
            <a:ext cx="6142310" cy="1292662"/>
          </a:xfrm>
          <a:prstGeom prst="rect">
            <a:avLst/>
          </a:prstGeom>
        </p:spPr>
        <p:txBody>
          <a:bodyPr wrap="square">
            <a:spAutoFit/>
          </a:bodyPr>
          <a:lstStyle/>
          <a:p>
            <a:pPr lvl="0" algn="ctr" defTabSz="914400" hangingPunct="1"/>
            <a:endParaRPr lang="tr-TR" sz="1600" b="1" kern="1200" dirty="0">
              <a:solidFill>
                <a:prstClr val="black"/>
              </a:solidFill>
              <a:latin typeface="Calibri"/>
              <a:ea typeface="+mn-ea"/>
              <a:cs typeface="+mn-cs"/>
            </a:endParaRPr>
          </a:p>
          <a:p>
            <a:pPr algn="ctr" defTabSz="914400" hangingPunct="1"/>
            <a:r>
              <a:rPr lang="en-US" sz="1600" b="1" dirty="0">
                <a:latin typeface="Avenir Next Demi Bold" charset="0"/>
                <a:ea typeface="Avenir Next Demi Bold" charset="0"/>
                <a:cs typeface="Avenir Next Demi Bold" charset="0"/>
              </a:rPr>
              <a:t>Development and Investment Bank of Turkey</a:t>
            </a:r>
          </a:p>
          <a:p>
            <a:pPr algn="ctr" defTabSz="914400" hangingPunct="1"/>
            <a:endParaRPr lang="tr-TR" sz="1600" b="1" kern="1200" dirty="0">
              <a:solidFill>
                <a:prstClr val="black"/>
              </a:solidFill>
              <a:latin typeface="Calibri"/>
            </a:endParaRPr>
          </a:p>
          <a:p>
            <a:pPr algn="ctr" defTabSz="914400" hangingPunct="1"/>
            <a:r>
              <a:rPr lang="tr-TR" sz="1600" kern="1200" dirty="0">
                <a:solidFill>
                  <a:prstClr val="black"/>
                </a:solidFill>
                <a:latin typeface="Calibri"/>
              </a:rPr>
              <a:t>Development </a:t>
            </a:r>
            <a:r>
              <a:rPr lang="tr-TR" sz="1600" kern="1200" dirty="0" err="1">
                <a:solidFill>
                  <a:prstClr val="black"/>
                </a:solidFill>
                <a:latin typeface="Calibri"/>
              </a:rPr>
              <a:t>Cooperation</a:t>
            </a:r>
            <a:r>
              <a:rPr lang="tr-TR" sz="1600" kern="1200" dirty="0">
                <a:solidFill>
                  <a:prstClr val="black"/>
                </a:solidFill>
                <a:latin typeface="Calibri"/>
              </a:rPr>
              <a:t> </a:t>
            </a:r>
            <a:r>
              <a:rPr lang="tr-TR" sz="1600" kern="1200" dirty="0" err="1">
                <a:solidFill>
                  <a:prstClr val="black"/>
                </a:solidFill>
                <a:latin typeface="Calibri"/>
              </a:rPr>
              <a:t>and</a:t>
            </a:r>
            <a:r>
              <a:rPr lang="tr-TR" sz="1600" kern="1200" dirty="0">
                <a:solidFill>
                  <a:prstClr val="black"/>
                </a:solidFill>
                <a:latin typeface="Calibri"/>
              </a:rPr>
              <a:t> </a:t>
            </a:r>
            <a:r>
              <a:rPr lang="tr-TR" sz="1600" kern="1200" dirty="0" err="1">
                <a:solidFill>
                  <a:prstClr val="black"/>
                </a:solidFill>
                <a:latin typeface="Calibri"/>
              </a:rPr>
              <a:t>Wholesale</a:t>
            </a:r>
            <a:r>
              <a:rPr lang="tr-TR" sz="1600" kern="1200" dirty="0">
                <a:solidFill>
                  <a:prstClr val="black"/>
                </a:solidFill>
                <a:latin typeface="Calibri"/>
              </a:rPr>
              <a:t> </a:t>
            </a:r>
            <a:r>
              <a:rPr lang="tr-TR" sz="1600" kern="1200" dirty="0" err="1">
                <a:solidFill>
                  <a:prstClr val="black"/>
                </a:solidFill>
                <a:latin typeface="Calibri"/>
              </a:rPr>
              <a:t>Banking</a:t>
            </a:r>
            <a:r>
              <a:rPr lang="tr-TR" sz="1600" kern="1200" dirty="0">
                <a:solidFill>
                  <a:prstClr val="black"/>
                </a:solidFill>
                <a:latin typeface="Calibri"/>
              </a:rPr>
              <a:t> </a:t>
            </a:r>
            <a:r>
              <a:rPr lang="tr-TR" sz="1600" kern="1200" dirty="0" err="1">
                <a:solidFill>
                  <a:prstClr val="black"/>
                </a:solidFill>
                <a:latin typeface="Calibri"/>
              </a:rPr>
              <a:t>Department</a:t>
            </a:r>
            <a:endParaRPr lang="tr-TR" sz="1600" kern="1200" dirty="0">
              <a:solidFill>
                <a:prstClr val="black"/>
              </a:solidFill>
              <a:latin typeface="Calibri"/>
            </a:endParaRPr>
          </a:p>
          <a:p>
            <a:pPr lvl="1" indent="0" algn="ctr" defTabSz="914400" hangingPunct="1"/>
            <a:r>
              <a:rPr lang="tr-TR" sz="1400" kern="1200" dirty="0">
                <a:solidFill>
                  <a:prstClr val="black"/>
                </a:solidFill>
                <a:latin typeface="Calibri"/>
                <a:hlinkClick r:id="rId6"/>
              </a:rPr>
              <a:t>www.kalkinma.com.tr</a:t>
            </a:r>
            <a:endParaRPr lang="tr-TR" sz="1400" kern="1200" dirty="0">
              <a:solidFill>
                <a:prstClr val="black"/>
              </a:solidFill>
              <a:latin typeface="Calibri"/>
              <a:ea typeface="+mn-ea"/>
              <a:cs typeface="+mn-cs"/>
            </a:endParaRPr>
          </a:p>
        </p:txBody>
      </p:sp>
      <p:sp>
        <p:nvSpPr>
          <p:cNvPr id="12" name="Slide Number Placeholder 1">
            <a:extLst>
              <a:ext uri="{FF2B5EF4-FFF2-40B4-BE49-F238E27FC236}">
                <a16:creationId xmlns:a16="http://schemas.microsoft.com/office/drawing/2014/main" id="{A0067F43-DD5F-4D18-B32F-B837E32E05B0}"/>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a:t>
            </a:r>
            <a:endParaRPr lang="uk-UA" dirty="0">
              <a:solidFill>
                <a:schemeClr val="bg1"/>
              </a:solidFill>
            </a:endParaRPr>
          </a:p>
        </p:txBody>
      </p:sp>
    </p:spTree>
    <p:extLst>
      <p:ext uri="{BB962C8B-B14F-4D97-AF65-F5344CB8AC3E}">
        <p14:creationId xmlns:p14="http://schemas.microsoft.com/office/powerpoint/2010/main" val="167762697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PROJECT: FINANCIAL PROGRESS REPORTS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Dikdörtgen 20"/>
          <p:cNvSpPr/>
          <p:nvPr/>
        </p:nvSpPr>
        <p:spPr>
          <a:xfrm>
            <a:off x="616655" y="695236"/>
            <a:ext cx="7627066" cy="3754874"/>
          </a:xfrm>
          <a:prstGeom prst="rect">
            <a:avLst/>
          </a:prstGeom>
        </p:spPr>
        <p:txBody>
          <a:bodyPr wrap="square">
            <a:spAutoFit/>
          </a:bodyPr>
          <a:lstStyle/>
          <a:p>
            <a:pPr marL="285750" indent="-285750"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Financial Progress Report is the document that shows details about expenditures made during respective period</a:t>
            </a:r>
            <a:r>
              <a:rPr lang="en-US" sz="1400" kern="1200" dirty="0">
                <a:solidFill>
                  <a:prstClr val="black"/>
                </a:solidFill>
                <a:latin typeface="Calibri"/>
                <a:ea typeface="+mn-ea"/>
                <a:cs typeface="+mn-cs"/>
              </a:rPr>
              <a:t>. Financial Progress Report includes separate sheets for providing information regarding different expenditures in line with the project budget.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All expenditures should be stated in the relevant sheet using the USD/Local Currency exchange rate at the date of transaction</a:t>
            </a:r>
            <a:r>
              <a:rPr lang="en-US" sz="1400" kern="1200" dirty="0">
                <a:solidFill>
                  <a:prstClr val="black"/>
                </a:solidFill>
                <a:latin typeface="Calibri"/>
                <a:ea typeface="+mn-ea"/>
                <a:cs typeface="+mn-cs"/>
              </a:rPr>
              <a:t>. Necessary documents (invoices, etc.) that verify the expenditures will be attached to Financial Progress Report.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kern="1200" dirty="0">
                <a:solidFill>
                  <a:prstClr val="black"/>
                </a:solidFill>
                <a:latin typeface="Calibri"/>
                <a:ea typeface="+mn-ea"/>
                <a:cs typeface="+mn-cs"/>
              </a:rPr>
              <a:t>PO submits a Financial Progress Report within two weeks after the last day of the month if a main activity is undertaken in the respective month.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Financial Progress Report shall be prepared by Project Coordinator and approved (checked and signed) by Responsible Authority. </a:t>
            </a:r>
            <a:endParaRPr lang="tr-TR" sz="1400" b="1"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b="1"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algn="just" defTabSz="914400" hangingPunct="1"/>
            <a:endParaRPr lang="en-US" altLang="en-US" sz="1400" b="1" kern="1200" dirty="0">
              <a:solidFill>
                <a:prstClr val="black"/>
              </a:solidFill>
              <a:latin typeface="Calibri"/>
              <a:ea typeface="+mn-ea"/>
              <a:cs typeface="+mn-cs"/>
            </a:endParaRPr>
          </a:p>
        </p:txBody>
      </p:sp>
      <p:sp>
        <p:nvSpPr>
          <p:cNvPr id="13" name="Slide Number Placeholder 1">
            <a:extLst>
              <a:ext uri="{FF2B5EF4-FFF2-40B4-BE49-F238E27FC236}">
                <a16:creationId xmlns:a16="http://schemas.microsoft.com/office/drawing/2014/main" id="{E51D53B7-4CE3-404B-9C25-A4C6548FC851}"/>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10</a:t>
            </a:r>
            <a:endParaRPr lang="uk-UA" dirty="0">
              <a:solidFill>
                <a:schemeClr val="bg1"/>
              </a:solidFill>
            </a:endParaRPr>
          </a:p>
        </p:txBody>
      </p:sp>
    </p:spTree>
    <p:extLst>
      <p:ext uri="{BB962C8B-B14F-4D97-AF65-F5344CB8AC3E}">
        <p14:creationId xmlns:p14="http://schemas.microsoft.com/office/powerpoint/2010/main" val="197662147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6551"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5" name="Dikdörtgen 24"/>
          <p:cNvSpPr/>
          <p:nvPr/>
        </p:nvSpPr>
        <p:spPr>
          <a:xfrm>
            <a:off x="790647" y="797056"/>
            <a:ext cx="7302109" cy="4185761"/>
          </a:xfrm>
          <a:prstGeom prst="rect">
            <a:avLst/>
          </a:prstGeom>
        </p:spPr>
        <p:txBody>
          <a:bodyPr wrap="square">
            <a:spAutoFit/>
          </a:bodyPr>
          <a:lstStyle/>
          <a:p>
            <a:pPr algn="just" defTabSz="914400" hangingPunct="1"/>
            <a:r>
              <a:rPr lang="en-US" sz="1400" b="1" u="sng" kern="1200" dirty="0">
                <a:solidFill>
                  <a:prstClr val="black"/>
                </a:solidFill>
                <a:latin typeface="Calibri"/>
              </a:rPr>
              <a:t>Addendum Form</a:t>
            </a:r>
            <a:r>
              <a:rPr lang="tr-TR" sz="1400" b="1" u="sng" kern="1200" dirty="0">
                <a:solidFill>
                  <a:prstClr val="black"/>
                </a:solidFill>
                <a:latin typeface="Calibri"/>
              </a:rPr>
              <a:t> (</a:t>
            </a:r>
            <a:r>
              <a:rPr lang="tr-TR" sz="1400" b="1" u="sng" kern="1200" dirty="0" err="1">
                <a:solidFill>
                  <a:prstClr val="black"/>
                </a:solidFill>
                <a:latin typeface="Calibri"/>
              </a:rPr>
              <a:t>Annex</a:t>
            </a:r>
            <a:r>
              <a:rPr lang="tr-TR" sz="1400" b="1" u="sng" kern="1200" dirty="0">
                <a:solidFill>
                  <a:prstClr val="black"/>
                </a:solidFill>
                <a:latin typeface="Calibri"/>
              </a:rPr>
              <a:t> 8)</a:t>
            </a:r>
            <a:endParaRPr lang="tr-TR" sz="1400" b="1" u="sng"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PO submits an Addendum Form (Annex 8) to request a change on the basics (work plan, activities, and transfer among budget items over 1.000 USD etc.) of the project.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However, the PO cannot make a transfer from other budget items to human resources item under any circumstances.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Addendum Form, must be submitted at least one month before the respective activity is implemented.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Addendum Form is subject to approval of the CCO.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algn="just" defTabSz="914400" hangingPunct="1"/>
            <a:r>
              <a:rPr lang="en-US" sz="1400" b="1" u="sng" kern="1200" dirty="0">
                <a:solidFill>
                  <a:prstClr val="black"/>
                </a:solidFill>
                <a:latin typeface="Calibri"/>
                <a:ea typeface="+mn-ea"/>
                <a:cs typeface="+mn-cs"/>
              </a:rPr>
              <a:t>Notification Form</a:t>
            </a:r>
            <a:r>
              <a:rPr lang="tr-TR" sz="1400" b="1" u="sng" kern="1200" dirty="0">
                <a:solidFill>
                  <a:prstClr val="black"/>
                </a:solidFill>
                <a:latin typeface="Calibri"/>
                <a:ea typeface="+mn-ea"/>
                <a:cs typeface="+mn-cs"/>
              </a:rPr>
              <a:t> (</a:t>
            </a:r>
            <a:r>
              <a:rPr lang="tr-TR" sz="1400" b="1" u="sng" kern="1200" dirty="0" err="1">
                <a:solidFill>
                  <a:prstClr val="black"/>
                </a:solidFill>
                <a:latin typeface="Calibri"/>
                <a:ea typeface="+mn-ea"/>
                <a:cs typeface="+mn-cs"/>
              </a:rPr>
              <a:t>Annex</a:t>
            </a:r>
            <a:r>
              <a:rPr lang="tr-TR" sz="1400" b="1" u="sng" kern="1200" dirty="0">
                <a:solidFill>
                  <a:prstClr val="black"/>
                </a:solidFill>
                <a:latin typeface="Calibri"/>
                <a:ea typeface="+mn-ea"/>
                <a:cs typeface="+mn-cs"/>
              </a:rPr>
              <a:t> 9)</a:t>
            </a: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PO submits a Notification Form for transfers between budget items up to </a:t>
            </a:r>
            <a:r>
              <a:rPr lang="en-US" sz="1400" u="sng" kern="1200" dirty="0">
                <a:solidFill>
                  <a:srgbClr val="FF0000"/>
                </a:solidFill>
                <a:latin typeface="Calibri"/>
                <a:ea typeface="+mn-ea"/>
                <a:cs typeface="+mn-cs"/>
              </a:rPr>
              <a:t>1.000 USD</a:t>
            </a:r>
            <a:r>
              <a:rPr lang="en-US" sz="1400" kern="1200" dirty="0">
                <a:solidFill>
                  <a:prstClr val="black"/>
                </a:solidFill>
                <a:latin typeface="Calibri"/>
                <a:ea typeface="+mn-ea"/>
                <a:cs typeface="+mn-cs"/>
              </a:rPr>
              <a:t>. The Form must be signed by the </a:t>
            </a:r>
            <a:r>
              <a:rPr lang="en-US" sz="1400" u="sng" kern="1200" dirty="0">
                <a:solidFill>
                  <a:srgbClr val="FF0000"/>
                </a:solidFill>
                <a:latin typeface="Calibri"/>
                <a:ea typeface="+mn-ea"/>
                <a:cs typeface="+mn-cs"/>
              </a:rPr>
              <a:t>Contact Person </a:t>
            </a:r>
            <a:r>
              <a:rPr lang="en-US" sz="1400" kern="1200" dirty="0">
                <a:solidFill>
                  <a:prstClr val="black"/>
                </a:solidFill>
                <a:latin typeface="Calibri"/>
                <a:ea typeface="+mn-ea"/>
                <a:cs typeface="+mn-cs"/>
              </a:rPr>
              <a:t>and sent to the Bank.</a:t>
            </a:r>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p:txBody>
      </p:sp>
      <p:sp>
        <p:nvSpPr>
          <p:cNvPr id="13" name="Dikdörtgen 12"/>
          <p:cNvSpPr/>
          <p:nvPr/>
        </p:nvSpPr>
        <p:spPr>
          <a:xfrm>
            <a:off x="688623" y="31281"/>
            <a:ext cx="7644063"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ADDENDUM PROCEDURE AND NOTIFICATION PROCESS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1" name="Slide Number Placeholder 1">
            <a:extLst>
              <a:ext uri="{FF2B5EF4-FFF2-40B4-BE49-F238E27FC236}">
                <a16:creationId xmlns:a16="http://schemas.microsoft.com/office/drawing/2014/main" id="{AC18D4E7-7EA0-44F0-AD7A-8203A683FFAD}"/>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11</a:t>
            </a:r>
            <a:endParaRPr lang="uk-UA" dirty="0">
              <a:solidFill>
                <a:schemeClr val="bg1"/>
              </a:solidFill>
            </a:endParaRPr>
          </a:p>
        </p:txBody>
      </p:sp>
    </p:spTree>
    <p:extLst>
      <p:ext uri="{BB962C8B-B14F-4D97-AF65-F5344CB8AC3E}">
        <p14:creationId xmlns:p14="http://schemas.microsoft.com/office/powerpoint/2010/main" val="326160347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6551"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5" name="Dikdörtgen 24"/>
          <p:cNvSpPr/>
          <p:nvPr/>
        </p:nvSpPr>
        <p:spPr>
          <a:xfrm>
            <a:off x="853555" y="845448"/>
            <a:ext cx="7302109" cy="3140860"/>
          </a:xfrm>
          <a:prstGeom prst="rect">
            <a:avLst/>
          </a:prstGeom>
        </p:spPr>
        <p:txBody>
          <a:bodyPr wrap="square">
            <a:spAutoFit/>
          </a:bodyPr>
          <a:lstStyle/>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Responsible Authority shall initiate the addendum procedure if it wants to change the basics (work plan, activities, transfer between budget items etc.) of the project.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He/she must fill the Addendum Form </a:t>
            </a:r>
            <a:r>
              <a:rPr lang="tr-TR" sz="1400" kern="1200" dirty="0">
                <a:solidFill>
                  <a:prstClr val="black"/>
                </a:solidFill>
                <a:latin typeface="Calibri"/>
                <a:ea typeface="+mn-ea"/>
                <a:cs typeface="+mn-cs"/>
              </a:rPr>
              <a:t>(</a:t>
            </a:r>
            <a:r>
              <a:rPr lang="tr-TR" sz="1400" kern="1200" dirty="0" err="1">
                <a:solidFill>
                  <a:prstClr val="black"/>
                </a:solidFill>
                <a:latin typeface="Calibri"/>
                <a:ea typeface="+mn-ea"/>
                <a:cs typeface="+mn-cs"/>
              </a:rPr>
              <a:t>given</a:t>
            </a:r>
            <a:r>
              <a:rPr lang="tr-TR" sz="1400" kern="1200" dirty="0">
                <a:solidFill>
                  <a:prstClr val="black"/>
                </a:solidFill>
                <a:latin typeface="Calibri"/>
                <a:ea typeface="+mn-ea"/>
                <a:cs typeface="+mn-cs"/>
              </a:rPr>
              <a:t> in </a:t>
            </a:r>
            <a:r>
              <a:rPr lang="tr-TR" sz="1400" kern="1200" dirty="0" err="1">
                <a:solidFill>
                  <a:prstClr val="black"/>
                </a:solidFill>
                <a:latin typeface="Calibri"/>
                <a:ea typeface="+mn-ea"/>
                <a:cs typeface="+mn-cs"/>
              </a:rPr>
              <a:t>Annex</a:t>
            </a:r>
            <a:r>
              <a:rPr lang="tr-TR" sz="1400" kern="1200" dirty="0">
                <a:solidFill>
                  <a:prstClr val="black"/>
                </a:solidFill>
                <a:latin typeface="Calibri"/>
                <a:ea typeface="+mn-ea"/>
                <a:cs typeface="+mn-cs"/>
              </a:rPr>
              <a:t> </a:t>
            </a:r>
            <a:r>
              <a:rPr lang="tr-TR" sz="1400" kern="1200" dirty="0" err="1">
                <a:solidFill>
                  <a:prstClr val="black"/>
                </a:solidFill>
                <a:latin typeface="Calibri"/>
                <a:ea typeface="+mn-ea"/>
                <a:cs typeface="+mn-cs"/>
              </a:rPr>
              <a:t>Section</a:t>
            </a:r>
            <a:r>
              <a:rPr lang="tr-TR" sz="1400" kern="1200" dirty="0">
                <a:solidFill>
                  <a:prstClr val="black"/>
                </a:solidFill>
                <a:latin typeface="Calibri"/>
                <a:ea typeface="+mn-ea"/>
                <a:cs typeface="+mn-cs"/>
              </a:rPr>
              <a:t>) </a:t>
            </a:r>
            <a:r>
              <a:rPr lang="en-US" sz="1400" kern="1200" dirty="0">
                <a:solidFill>
                  <a:prstClr val="black"/>
                </a:solidFill>
                <a:latin typeface="Calibri"/>
                <a:ea typeface="+mn-ea"/>
                <a:cs typeface="+mn-cs"/>
              </a:rPr>
              <a:t>and convey it to </a:t>
            </a:r>
            <a:r>
              <a:rPr lang="tr-TR" sz="1400" kern="1200" dirty="0">
                <a:solidFill>
                  <a:prstClr val="black"/>
                </a:solidFill>
                <a:latin typeface="Calibri"/>
                <a:ea typeface="+mn-ea"/>
                <a:cs typeface="+mn-cs"/>
              </a:rPr>
              <a:t>CCO </a:t>
            </a:r>
            <a:r>
              <a:rPr lang="tr-TR" sz="1400" kern="1200" dirty="0" err="1">
                <a:solidFill>
                  <a:prstClr val="black"/>
                </a:solidFill>
                <a:latin typeface="Calibri"/>
                <a:ea typeface="+mn-ea"/>
                <a:cs typeface="+mn-cs"/>
              </a:rPr>
              <a:t>and</a:t>
            </a:r>
            <a:r>
              <a:rPr lang="tr-TR" sz="1400" kern="1200" dirty="0">
                <a:solidFill>
                  <a:prstClr val="black"/>
                </a:solidFill>
                <a:latin typeface="Calibri"/>
                <a:ea typeface="+mn-ea"/>
                <a:cs typeface="+mn-cs"/>
              </a:rPr>
              <a:t> </a:t>
            </a:r>
            <a:r>
              <a:rPr lang="en-US" sz="1400" kern="1200" dirty="0">
                <a:solidFill>
                  <a:prstClr val="black"/>
                </a:solidFill>
                <a:latin typeface="Calibri"/>
                <a:ea typeface="+mn-ea"/>
                <a:cs typeface="+mn-cs"/>
              </a:rPr>
              <a:t>the Bank for evaluation of the request.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b="1" kern="1200" dirty="0">
                <a:solidFill>
                  <a:prstClr val="black"/>
                </a:solidFill>
                <a:latin typeface="Calibri"/>
                <a:ea typeface="+mn-ea"/>
                <a:cs typeface="+mn-cs"/>
              </a:rPr>
              <a:t>The PO cannot transfer funds from other budget items to human resources budget item.</a:t>
            </a:r>
            <a:endParaRPr lang="tr-TR" sz="1400" b="1"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b="1"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b="1" kern="1200" dirty="0">
                <a:solidFill>
                  <a:prstClr val="black"/>
                </a:solidFill>
                <a:latin typeface="Calibri"/>
                <a:ea typeface="+mn-ea"/>
                <a:cs typeface="+mn-cs"/>
              </a:rPr>
              <a:t>The Incidentals</a:t>
            </a:r>
            <a:r>
              <a:rPr lang="tr-TR" sz="1400" b="1" kern="1200" dirty="0">
                <a:solidFill>
                  <a:prstClr val="black"/>
                </a:solidFill>
                <a:latin typeface="Calibri"/>
                <a:ea typeface="+mn-ea"/>
                <a:cs typeface="+mn-cs"/>
              </a:rPr>
              <a:t> </a:t>
            </a:r>
            <a:r>
              <a:rPr lang="en-US" sz="1400" b="1" kern="1200" dirty="0">
                <a:solidFill>
                  <a:prstClr val="black"/>
                </a:solidFill>
                <a:latin typeface="Calibri"/>
                <a:ea typeface="+mn-ea"/>
                <a:cs typeface="+mn-cs"/>
              </a:rPr>
              <a:t>budget item can only be used upon the approval of the </a:t>
            </a:r>
            <a:r>
              <a:rPr lang="tr-TR" sz="1400" b="1" kern="1200" dirty="0">
                <a:solidFill>
                  <a:prstClr val="black"/>
                </a:solidFill>
                <a:latin typeface="Calibri"/>
                <a:ea typeface="+mn-ea"/>
                <a:cs typeface="+mn-cs"/>
              </a:rPr>
              <a:t>CCO </a:t>
            </a:r>
            <a:r>
              <a:rPr lang="tr-TR" sz="1400" b="1" kern="1200" dirty="0" err="1">
                <a:solidFill>
                  <a:prstClr val="black"/>
                </a:solidFill>
                <a:latin typeface="Calibri"/>
                <a:ea typeface="+mn-ea"/>
                <a:cs typeface="+mn-cs"/>
              </a:rPr>
              <a:t>and</a:t>
            </a:r>
            <a:r>
              <a:rPr lang="tr-TR" sz="1400" b="1" kern="1200" dirty="0">
                <a:solidFill>
                  <a:prstClr val="black"/>
                </a:solidFill>
                <a:latin typeface="Calibri"/>
                <a:ea typeface="+mn-ea"/>
                <a:cs typeface="+mn-cs"/>
              </a:rPr>
              <a:t> </a:t>
            </a:r>
            <a:r>
              <a:rPr lang="tr-TR" sz="1400" b="1" kern="1200" dirty="0" err="1">
                <a:solidFill>
                  <a:prstClr val="black"/>
                </a:solidFill>
                <a:latin typeface="Calibri"/>
                <a:ea typeface="+mn-ea"/>
                <a:cs typeface="+mn-cs"/>
              </a:rPr>
              <a:t>the</a:t>
            </a:r>
            <a:r>
              <a:rPr lang="tr-TR" sz="1400" b="1" kern="1200" dirty="0">
                <a:solidFill>
                  <a:prstClr val="black"/>
                </a:solidFill>
                <a:latin typeface="Calibri"/>
                <a:ea typeface="+mn-ea"/>
                <a:cs typeface="+mn-cs"/>
              </a:rPr>
              <a:t> </a:t>
            </a:r>
            <a:r>
              <a:rPr lang="en-US" sz="1400" b="1" kern="1200" dirty="0">
                <a:solidFill>
                  <a:prstClr val="black"/>
                </a:solidFill>
                <a:latin typeface="Calibri"/>
                <a:ea typeface="+mn-ea"/>
                <a:cs typeface="+mn-cs"/>
              </a:rPr>
              <a:t>Bank via addendum procedure.</a:t>
            </a:r>
            <a:endParaRPr lang="tr-TR" sz="1400" b="1"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addendum request must be justified by rational explanations in order to be approved</a:t>
            </a:r>
            <a:r>
              <a:rPr lang="tr-TR" sz="1400" kern="1200" dirty="0">
                <a:solidFill>
                  <a:prstClr val="black"/>
                </a:solidFill>
                <a:latin typeface="Calibri"/>
                <a:ea typeface="+mn-ea"/>
                <a:cs typeface="+mn-cs"/>
              </a:rPr>
              <a:t> </a:t>
            </a:r>
            <a:r>
              <a:rPr lang="tr-TR" sz="1400" kern="1200" dirty="0" err="1">
                <a:solidFill>
                  <a:prstClr val="black"/>
                </a:solidFill>
                <a:latin typeface="Calibri"/>
                <a:ea typeface="+mn-ea"/>
                <a:cs typeface="+mn-cs"/>
              </a:rPr>
              <a:t>and</a:t>
            </a:r>
            <a:r>
              <a:rPr lang="tr-TR" sz="1400" kern="1200" dirty="0">
                <a:solidFill>
                  <a:prstClr val="black"/>
                </a:solidFill>
                <a:latin typeface="Calibri"/>
                <a:ea typeface="+mn-ea"/>
                <a:cs typeface="+mn-cs"/>
              </a:rPr>
              <a:t> i</a:t>
            </a:r>
            <a:r>
              <a:rPr lang="en-US" sz="1400" kern="1200" dirty="0">
                <a:solidFill>
                  <a:prstClr val="black"/>
                </a:solidFill>
                <a:latin typeface="Calibri"/>
                <a:ea typeface="+mn-ea"/>
                <a:cs typeface="+mn-cs"/>
              </a:rPr>
              <a:t>t must be submitted to the </a:t>
            </a:r>
            <a:r>
              <a:rPr lang="tr-TR" sz="1400" kern="1200" dirty="0">
                <a:solidFill>
                  <a:prstClr val="black"/>
                </a:solidFill>
                <a:latin typeface="Calibri"/>
                <a:ea typeface="+mn-ea"/>
                <a:cs typeface="+mn-cs"/>
              </a:rPr>
              <a:t>CCO </a:t>
            </a:r>
            <a:r>
              <a:rPr lang="tr-TR" sz="1400" kern="1200" dirty="0" err="1">
                <a:solidFill>
                  <a:prstClr val="black"/>
                </a:solidFill>
                <a:latin typeface="Calibri"/>
                <a:ea typeface="+mn-ea"/>
                <a:cs typeface="+mn-cs"/>
              </a:rPr>
              <a:t>and</a:t>
            </a:r>
            <a:r>
              <a:rPr lang="tr-TR" sz="1400" kern="1200" dirty="0">
                <a:solidFill>
                  <a:prstClr val="black"/>
                </a:solidFill>
                <a:latin typeface="Calibri"/>
                <a:ea typeface="+mn-ea"/>
                <a:cs typeface="+mn-cs"/>
              </a:rPr>
              <a:t> </a:t>
            </a:r>
            <a:r>
              <a:rPr lang="tr-TR" sz="1400" kern="1200" dirty="0" err="1">
                <a:solidFill>
                  <a:prstClr val="black"/>
                </a:solidFill>
                <a:latin typeface="Calibri"/>
                <a:ea typeface="+mn-ea"/>
                <a:cs typeface="+mn-cs"/>
              </a:rPr>
              <a:t>the</a:t>
            </a:r>
            <a:r>
              <a:rPr lang="tr-TR" sz="1400" kern="1200" dirty="0">
                <a:solidFill>
                  <a:prstClr val="black"/>
                </a:solidFill>
                <a:latin typeface="Calibri"/>
                <a:ea typeface="+mn-ea"/>
                <a:cs typeface="+mn-cs"/>
              </a:rPr>
              <a:t> Bank</a:t>
            </a:r>
            <a:r>
              <a:rPr lang="en-US" sz="1400" kern="1200" dirty="0">
                <a:solidFill>
                  <a:prstClr val="black"/>
                </a:solidFill>
                <a:latin typeface="Calibri"/>
                <a:ea typeface="+mn-ea"/>
                <a:cs typeface="+mn-cs"/>
              </a:rPr>
              <a:t> at least a month before the respective activity. </a:t>
            </a:r>
            <a:endParaRPr lang="tr-TR" sz="1400" kern="1200" dirty="0">
              <a:solidFill>
                <a:prstClr val="black"/>
              </a:solidFill>
              <a:latin typeface="Calibri"/>
              <a:ea typeface="+mn-ea"/>
              <a:cs typeface="+mn-cs"/>
            </a:endParaRPr>
          </a:p>
          <a:p>
            <a:pPr marL="285750" indent="-285750" algn="just" defTabSz="914400" hangingPunct="1">
              <a:lnSpc>
                <a:spcPct val="115000"/>
              </a:lnSpc>
              <a:buFont typeface="Wingdings" panose="05000000000000000000" pitchFamily="2" charset="2"/>
              <a:buChar char="§"/>
            </a:pPr>
            <a:endParaRPr lang="tr-TR" sz="1400" kern="1200" dirty="0">
              <a:latin typeface="Calibri"/>
              <a:ea typeface="Times New Roman" panose="02020603050405020304" pitchFamily="18" charset="0"/>
              <a:cs typeface="Times New Roman" panose="02020603050405020304" pitchFamily="18" charset="0"/>
            </a:endParaRPr>
          </a:p>
        </p:txBody>
      </p:sp>
      <p:sp>
        <p:nvSpPr>
          <p:cNvPr id="13" name="Dikdörtgen 12"/>
          <p:cNvSpPr/>
          <p:nvPr/>
        </p:nvSpPr>
        <p:spPr>
          <a:xfrm>
            <a:off x="688623" y="31281"/>
            <a:ext cx="7644063"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ADDENDUM PROCEDURE AND THE USE OF INCIDENTIALS BUDGET ITEM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1" name="Slide Number Placeholder 1">
            <a:extLst>
              <a:ext uri="{FF2B5EF4-FFF2-40B4-BE49-F238E27FC236}">
                <a16:creationId xmlns:a16="http://schemas.microsoft.com/office/drawing/2014/main" id="{45539963-5C3D-4BA8-B6A6-508E5DA805D8}"/>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12</a:t>
            </a:r>
            <a:endParaRPr lang="uk-UA" dirty="0">
              <a:solidFill>
                <a:schemeClr val="bg1"/>
              </a:solidFill>
            </a:endParaRPr>
          </a:p>
        </p:txBody>
      </p:sp>
    </p:spTree>
    <p:extLst>
      <p:ext uri="{BB962C8B-B14F-4D97-AF65-F5344CB8AC3E}">
        <p14:creationId xmlns:p14="http://schemas.microsoft.com/office/powerpoint/2010/main" val="200964594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381718" y="4771457"/>
            <a:ext cx="147795"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6</a:t>
            </a:r>
            <a:endParaRPr lang="uk-UA" sz="1125" dirty="0">
              <a:solidFill>
                <a:schemeClr val="bg1"/>
              </a:solidFill>
            </a:endParaRPr>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sp>
        <p:nvSpPr>
          <p:cNvPr id="19" name="İçerik Yer Tutucusu 2"/>
          <p:cNvSpPr txBox="1">
            <a:spLocks noGrp="1"/>
          </p:cNvSpPr>
          <p:nvPr>
            <p:ph type="body" idx="1"/>
          </p:nvPr>
        </p:nvSpPr>
        <p:spPr>
          <a:xfrm>
            <a:off x="1442121" y="637409"/>
            <a:ext cx="6979860" cy="4192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itchFamily="34" charset="0"/>
              <a:buNone/>
            </a:pPr>
            <a:r>
              <a:rPr lang="tr-TR" sz="1400" b="1" u="sng" dirty="0">
                <a:latin typeface="+mj-lt"/>
              </a:rPr>
              <a:t>Activity-</a:t>
            </a:r>
            <a:r>
              <a:rPr lang="tr-TR" sz="1400" b="1" u="sng" dirty="0" err="1">
                <a:latin typeface="+mj-lt"/>
              </a:rPr>
              <a:t>Based</a:t>
            </a:r>
            <a:r>
              <a:rPr lang="tr-TR" sz="1400" b="1" u="sng" dirty="0">
                <a:latin typeface="+mj-lt"/>
              </a:rPr>
              <a:t> </a:t>
            </a:r>
            <a:r>
              <a:rPr lang="tr-TR" sz="1400" b="1" u="sng" dirty="0" err="1">
                <a:latin typeface="+mj-lt"/>
              </a:rPr>
              <a:t>Projects</a:t>
            </a:r>
            <a:endParaRPr lang="tr-TR" sz="1400" b="1" u="sng" dirty="0">
              <a:latin typeface="+mj-lt"/>
            </a:endParaRPr>
          </a:p>
          <a:p>
            <a:pPr algn="just">
              <a:lnSpc>
                <a:spcPct val="100000"/>
              </a:lnSpc>
              <a:spcBef>
                <a:spcPts val="300"/>
              </a:spcBef>
              <a:spcAft>
                <a:spcPts val="300"/>
              </a:spcAft>
              <a:buFont typeface="+mj-lt"/>
              <a:buAutoNum type="arabicPeriod"/>
            </a:pPr>
            <a:r>
              <a:rPr lang="en-US" sz="1400" dirty="0">
                <a:latin typeface="+mj-lt"/>
              </a:rPr>
              <a:t>Project Fiche</a:t>
            </a:r>
            <a:r>
              <a:rPr lang="tr-TR" sz="1400" dirty="0">
                <a:latin typeface="+mj-lt"/>
              </a:rPr>
              <a:t> (</a:t>
            </a:r>
            <a:r>
              <a:rPr lang="tr-TR" sz="1400" dirty="0" err="1">
                <a:latin typeface="+mj-lt"/>
              </a:rPr>
              <a:t>Annex</a:t>
            </a:r>
            <a:r>
              <a:rPr lang="tr-TR" sz="1400" dirty="0">
                <a:latin typeface="+mj-lt"/>
              </a:rPr>
              <a:t> 1)</a:t>
            </a:r>
          </a:p>
          <a:p>
            <a:pPr algn="just">
              <a:lnSpc>
                <a:spcPct val="100000"/>
              </a:lnSpc>
              <a:spcBef>
                <a:spcPts val="300"/>
              </a:spcBef>
              <a:spcAft>
                <a:spcPts val="300"/>
              </a:spcAft>
              <a:buFont typeface="+mj-lt"/>
              <a:buAutoNum type="arabicPeriod"/>
            </a:pPr>
            <a:r>
              <a:rPr lang="en-US" sz="1400" dirty="0">
                <a:latin typeface="+mj-lt"/>
              </a:rPr>
              <a:t>Template for Declaration of the Responsible Authority of the Project Owner </a:t>
            </a:r>
            <a:r>
              <a:rPr lang="tr-TR" sz="1400" dirty="0">
                <a:latin typeface="+mj-lt"/>
              </a:rPr>
              <a:t>(</a:t>
            </a:r>
            <a:r>
              <a:rPr lang="tr-TR" sz="1400" dirty="0" err="1">
                <a:latin typeface="+mj-lt"/>
              </a:rPr>
              <a:t>Annex</a:t>
            </a:r>
            <a:r>
              <a:rPr lang="tr-TR" sz="1400" dirty="0">
                <a:latin typeface="+mj-lt"/>
              </a:rPr>
              <a:t> 2)</a:t>
            </a:r>
            <a:r>
              <a:rPr lang="en-US" sz="1400" dirty="0">
                <a:latin typeface="+mj-lt"/>
              </a:rPr>
              <a:t>                        </a:t>
            </a:r>
            <a:endParaRPr lang="tr-TR" sz="1400" dirty="0">
              <a:latin typeface="+mj-lt"/>
            </a:endParaRPr>
          </a:p>
          <a:p>
            <a:pPr algn="just">
              <a:lnSpc>
                <a:spcPct val="100000"/>
              </a:lnSpc>
              <a:spcBef>
                <a:spcPts val="300"/>
              </a:spcBef>
              <a:spcAft>
                <a:spcPts val="300"/>
              </a:spcAft>
              <a:buFont typeface="+mj-lt"/>
              <a:buAutoNum type="arabicPeriod"/>
            </a:pPr>
            <a:r>
              <a:rPr lang="en-US" sz="1400" dirty="0">
                <a:latin typeface="+mj-lt"/>
              </a:rPr>
              <a:t>Monthly Progress Report Template </a:t>
            </a:r>
            <a:r>
              <a:rPr lang="en-US" sz="1400" dirty="0">
                <a:solidFill>
                  <a:prstClr val="black"/>
                </a:solidFill>
                <a:latin typeface="Calibri"/>
              </a:rPr>
              <a:t>(Annex 3)</a:t>
            </a:r>
            <a:endParaRPr lang="tr-TR" sz="1400" dirty="0">
              <a:latin typeface="+mj-lt"/>
            </a:endParaRPr>
          </a:p>
          <a:p>
            <a:pPr algn="just">
              <a:lnSpc>
                <a:spcPct val="100000"/>
              </a:lnSpc>
              <a:spcBef>
                <a:spcPts val="300"/>
              </a:spcBef>
              <a:spcAft>
                <a:spcPts val="300"/>
              </a:spcAft>
              <a:buFont typeface="+mj-lt"/>
              <a:buAutoNum type="arabicPeriod"/>
            </a:pPr>
            <a:r>
              <a:rPr lang="en-US" sz="1400" dirty="0">
                <a:latin typeface="+mj-lt"/>
              </a:rPr>
              <a:t>Irregularity Report Template</a:t>
            </a:r>
            <a:r>
              <a:rPr lang="tr-TR" sz="1400" dirty="0">
                <a:latin typeface="+mj-lt"/>
              </a:rPr>
              <a:t> (</a:t>
            </a:r>
            <a:r>
              <a:rPr lang="tr-TR" sz="1400" dirty="0" err="1">
                <a:latin typeface="+mj-lt"/>
              </a:rPr>
              <a:t>Annex</a:t>
            </a:r>
            <a:r>
              <a:rPr lang="tr-TR" sz="1400" dirty="0">
                <a:latin typeface="+mj-lt"/>
              </a:rPr>
              <a:t> 4)</a:t>
            </a:r>
          </a:p>
          <a:p>
            <a:pPr algn="just">
              <a:lnSpc>
                <a:spcPct val="100000"/>
              </a:lnSpc>
              <a:spcBef>
                <a:spcPts val="300"/>
              </a:spcBef>
              <a:spcAft>
                <a:spcPts val="300"/>
              </a:spcAft>
              <a:buFont typeface="+mj-lt"/>
              <a:buAutoNum type="arabicPeriod"/>
            </a:pPr>
            <a:r>
              <a:rPr lang="en-US" sz="1400" b="1" dirty="0">
                <a:latin typeface="+mj-lt"/>
              </a:rPr>
              <a:t>Financial Progress Report Template </a:t>
            </a:r>
            <a:r>
              <a:rPr lang="en-US" sz="1400" b="1" dirty="0">
                <a:solidFill>
                  <a:prstClr val="black"/>
                </a:solidFill>
                <a:latin typeface="Calibri"/>
              </a:rPr>
              <a:t>(Annex 5) </a:t>
            </a:r>
            <a:endParaRPr lang="tr-TR" sz="1400" b="1" dirty="0">
              <a:latin typeface="+mj-lt"/>
            </a:endParaRPr>
          </a:p>
          <a:p>
            <a:pPr algn="just">
              <a:lnSpc>
                <a:spcPct val="100000"/>
              </a:lnSpc>
              <a:spcBef>
                <a:spcPts val="300"/>
              </a:spcBef>
              <a:spcAft>
                <a:spcPts val="300"/>
              </a:spcAft>
              <a:buFont typeface="+mj-lt"/>
              <a:buAutoNum type="arabicPeriod"/>
            </a:pPr>
            <a:r>
              <a:rPr lang="en-US" sz="1400" b="1" dirty="0">
                <a:latin typeface="+mj-lt"/>
              </a:rPr>
              <a:t>Timesheet Template for Project Coordinator and Trainer(s) </a:t>
            </a:r>
            <a:r>
              <a:rPr lang="tr-TR" sz="1400" b="1" dirty="0">
                <a:latin typeface="+mj-lt"/>
              </a:rPr>
              <a:t>(</a:t>
            </a:r>
            <a:r>
              <a:rPr lang="tr-TR" sz="1400" b="1" dirty="0" err="1">
                <a:latin typeface="+mj-lt"/>
              </a:rPr>
              <a:t>Annex</a:t>
            </a:r>
            <a:r>
              <a:rPr lang="tr-TR" sz="1400" b="1" dirty="0">
                <a:latin typeface="+mj-lt"/>
              </a:rPr>
              <a:t> 6)</a:t>
            </a:r>
          </a:p>
          <a:p>
            <a:pPr algn="just">
              <a:lnSpc>
                <a:spcPct val="100000"/>
              </a:lnSpc>
              <a:spcBef>
                <a:spcPts val="300"/>
              </a:spcBef>
              <a:spcAft>
                <a:spcPts val="300"/>
              </a:spcAft>
              <a:buFont typeface="+mj-lt"/>
              <a:buAutoNum type="arabicPeriod"/>
            </a:pPr>
            <a:r>
              <a:rPr lang="en-US" sz="1400" dirty="0">
                <a:latin typeface="+mj-lt"/>
              </a:rPr>
              <a:t>Detailed Work Plan Template </a:t>
            </a:r>
            <a:r>
              <a:rPr lang="tr-TR" sz="1400" dirty="0">
                <a:latin typeface="+mj-lt"/>
              </a:rPr>
              <a:t>(</a:t>
            </a:r>
            <a:r>
              <a:rPr lang="tr-TR" sz="1400" dirty="0" err="1">
                <a:latin typeface="+mj-lt"/>
              </a:rPr>
              <a:t>Annex</a:t>
            </a:r>
            <a:r>
              <a:rPr lang="tr-TR" sz="1400" dirty="0">
                <a:latin typeface="+mj-lt"/>
              </a:rPr>
              <a:t> 7)</a:t>
            </a:r>
          </a:p>
          <a:p>
            <a:pPr algn="just">
              <a:lnSpc>
                <a:spcPct val="100000"/>
              </a:lnSpc>
              <a:spcBef>
                <a:spcPts val="300"/>
              </a:spcBef>
              <a:spcAft>
                <a:spcPts val="300"/>
              </a:spcAft>
              <a:buFont typeface="+mj-lt"/>
              <a:buAutoNum type="arabicPeriod"/>
            </a:pPr>
            <a:r>
              <a:rPr lang="en-US" sz="1400" b="1" dirty="0">
                <a:latin typeface="+mj-lt"/>
              </a:rPr>
              <a:t>Addendum Form </a:t>
            </a:r>
            <a:r>
              <a:rPr lang="tr-TR" sz="1400" b="1" dirty="0">
                <a:latin typeface="+mj-lt"/>
              </a:rPr>
              <a:t>(</a:t>
            </a:r>
            <a:r>
              <a:rPr lang="tr-TR" sz="1400" b="1" dirty="0" err="1">
                <a:latin typeface="+mj-lt"/>
              </a:rPr>
              <a:t>Annex</a:t>
            </a:r>
            <a:r>
              <a:rPr lang="tr-TR" sz="1400" b="1" dirty="0">
                <a:latin typeface="+mj-lt"/>
              </a:rPr>
              <a:t> 8)</a:t>
            </a:r>
          </a:p>
          <a:p>
            <a:pPr algn="just">
              <a:lnSpc>
                <a:spcPct val="100000"/>
              </a:lnSpc>
              <a:spcBef>
                <a:spcPts val="300"/>
              </a:spcBef>
              <a:spcAft>
                <a:spcPts val="300"/>
              </a:spcAft>
              <a:buFont typeface="+mj-lt"/>
              <a:buAutoNum type="arabicPeriod"/>
            </a:pPr>
            <a:r>
              <a:rPr lang="tr-TR" sz="1400" b="1" dirty="0">
                <a:latin typeface="+mj-lt"/>
              </a:rPr>
              <a:t>Notification Form (</a:t>
            </a:r>
            <a:r>
              <a:rPr lang="tr-TR" sz="1400" b="1" dirty="0" err="1">
                <a:latin typeface="+mj-lt"/>
              </a:rPr>
              <a:t>Annex</a:t>
            </a:r>
            <a:r>
              <a:rPr lang="tr-TR" sz="1400" b="1" dirty="0">
                <a:latin typeface="+mj-lt"/>
              </a:rPr>
              <a:t> 9)</a:t>
            </a:r>
          </a:p>
          <a:p>
            <a:pPr algn="just">
              <a:lnSpc>
                <a:spcPct val="100000"/>
              </a:lnSpc>
              <a:spcBef>
                <a:spcPts val="300"/>
              </a:spcBef>
              <a:spcAft>
                <a:spcPts val="300"/>
              </a:spcAft>
              <a:buFont typeface="+mj-lt"/>
              <a:buAutoNum type="arabicPeriod"/>
            </a:pPr>
            <a:r>
              <a:rPr lang="en-US" sz="1400" dirty="0">
                <a:latin typeface="+mj-lt"/>
              </a:rPr>
              <a:t>Service Contract Template for Project Coordinator and Trainer(s)</a:t>
            </a:r>
            <a:r>
              <a:rPr lang="tr-TR" sz="1400" dirty="0">
                <a:latin typeface="+mj-lt"/>
              </a:rPr>
              <a:t> (</a:t>
            </a:r>
            <a:r>
              <a:rPr lang="tr-TR" sz="1400" dirty="0" err="1">
                <a:latin typeface="+mj-lt"/>
              </a:rPr>
              <a:t>Annex</a:t>
            </a:r>
            <a:r>
              <a:rPr lang="tr-TR" sz="1400" dirty="0">
                <a:latin typeface="+mj-lt"/>
              </a:rPr>
              <a:t> 10)</a:t>
            </a:r>
          </a:p>
          <a:p>
            <a:pPr algn="just">
              <a:lnSpc>
                <a:spcPct val="100000"/>
              </a:lnSpc>
              <a:spcBef>
                <a:spcPts val="300"/>
              </a:spcBef>
              <a:spcAft>
                <a:spcPts val="300"/>
              </a:spcAft>
              <a:buFont typeface="+mj-lt"/>
              <a:buAutoNum type="arabicPeriod"/>
            </a:pPr>
            <a:r>
              <a:rPr lang="en-US" sz="1400" dirty="0">
                <a:latin typeface="+mj-lt"/>
              </a:rPr>
              <a:t>Template for Project Completion Report</a:t>
            </a:r>
            <a:r>
              <a:rPr lang="tr-TR" sz="1400" dirty="0">
                <a:latin typeface="+mj-lt"/>
              </a:rPr>
              <a:t> (</a:t>
            </a:r>
            <a:r>
              <a:rPr lang="tr-TR" sz="1400" dirty="0" err="1">
                <a:latin typeface="+mj-lt"/>
              </a:rPr>
              <a:t>Annex</a:t>
            </a:r>
            <a:r>
              <a:rPr lang="tr-TR" sz="1400" dirty="0">
                <a:latin typeface="+mj-lt"/>
              </a:rPr>
              <a:t> 11)</a:t>
            </a:r>
          </a:p>
          <a:p>
            <a:pPr algn="just">
              <a:lnSpc>
                <a:spcPct val="100000"/>
              </a:lnSpc>
              <a:spcBef>
                <a:spcPts val="300"/>
              </a:spcBef>
              <a:spcAft>
                <a:spcPts val="300"/>
              </a:spcAft>
              <a:buFont typeface="+mj-lt"/>
              <a:buAutoNum type="arabicPeriod"/>
            </a:pPr>
            <a:r>
              <a:rPr lang="en-US" sz="1400" dirty="0">
                <a:latin typeface="+mj-lt"/>
              </a:rPr>
              <a:t>Activity Report Template</a:t>
            </a:r>
            <a:r>
              <a:rPr lang="tr-TR" sz="1400" dirty="0">
                <a:latin typeface="+mj-lt"/>
              </a:rPr>
              <a:t> </a:t>
            </a:r>
            <a:r>
              <a:rPr lang="en-US" sz="1400" dirty="0">
                <a:solidFill>
                  <a:prstClr val="black"/>
                </a:solidFill>
                <a:latin typeface="Calibri"/>
              </a:rPr>
              <a:t>(Annex 1</a:t>
            </a:r>
            <a:r>
              <a:rPr lang="tr-TR" sz="1400" dirty="0">
                <a:solidFill>
                  <a:prstClr val="black"/>
                </a:solidFill>
                <a:latin typeface="Calibri"/>
              </a:rPr>
              <a:t>2</a:t>
            </a:r>
            <a:r>
              <a:rPr lang="en-US" sz="1400" dirty="0">
                <a:solidFill>
                  <a:prstClr val="black"/>
                </a:solidFill>
                <a:latin typeface="Calibri"/>
              </a:rPr>
              <a:t>)</a:t>
            </a:r>
            <a:endParaRPr lang="tr-TR" sz="1400" dirty="0">
              <a:solidFill>
                <a:prstClr val="black"/>
              </a:solidFill>
              <a:latin typeface="Calibri"/>
            </a:endParaRPr>
          </a:p>
          <a:p>
            <a:pPr algn="just">
              <a:lnSpc>
                <a:spcPct val="100000"/>
              </a:lnSpc>
              <a:spcBef>
                <a:spcPts val="300"/>
              </a:spcBef>
              <a:spcAft>
                <a:spcPts val="300"/>
              </a:spcAft>
              <a:buFont typeface="Wingdings" panose="05000000000000000000" pitchFamily="2" charset="2"/>
              <a:buChar char="v"/>
            </a:pPr>
            <a:r>
              <a:rPr lang="tr-TR" sz="1400" b="1" dirty="0" err="1">
                <a:solidFill>
                  <a:prstClr val="black"/>
                </a:solidFill>
                <a:latin typeface="Calibri"/>
              </a:rPr>
              <a:t>Payment</a:t>
            </a:r>
            <a:r>
              <a:rPr lang="tr-TR" sz="1400" b="1" dirty="0">
                <a:solidFill>
                  <a:prstClr val="black"/>
                </a:solidFill>
                <a:latin typeface="Calibri"/>
              </a:rPr>
              <a:t> Control Form-</a:t>
            </a:r>
            <a:r>
              <a:rPr lang="tr-TR" sz="1400" b="1" dirty="0" err="1">
                <a:solidFill>
                  <a:prstClr val="black"/>
                </a:solidFill>
                <a:latin typeface="Calibri"/>
              </a:rPr>
              <a:t>Checklist</a:t>
            </a:r>
            <a:r>
              <a:rPr lang="tr-TR" sz="1400" b="1" dirty="0">
                <a:solidFill>
                  <a:prstClr val="black"/>
                </a:solidFill>
                <a:latin typeface="Calibri"/>
              </a:rPr>
              <a:t> </a:t>
            </a:r>
            <a:r>
              <a:rPr lang="tr-TR" sz="1400" b="1" dirty="0" err="1">
                <a:solidFill>
                  <a:prstClr val="black"/>
                </a:solidFill>
                <a:latin typeface="Calibri"/>
              </a:rPr>
              <a:t>tool</a:t>
            </a:r>
            <a:r>
              <a:rPr lang="tr-TR" sz="1400" b="1" dirty="0">
                <a:solidFill>
                  <a:prstClr val="black"/>
                </a:solidFill>
                <a:latin typeface="Calibri"/>
              </a:rPr>
              <a:t> </a:t>
            </a:r>
            <a:r>
              <a:rPr lang="tr-TR" sz="1400" b="1" dirty="0" err="1">
                <a:solidFill>
                  <a:prstClr val="black"/>
                </a:solidFill>
                <a:latin typeface="Calibri"/>
              </a:rPr>
              <a:t>for</a:t>
            </a:r>
            <a:r>
              <a:rPr lang="tr-TR" sz="1400" b="1" dirty="0">
                <a:solidFill>
                  <a:prstClr val="black"/>
                </a:solidFill>
                <a:latin typeface="Calibri"/>
              </a:rPr>
              <a:t> Financial </a:t>
            </a:r>
            <a:r>
              <a:rPr lang="tr-TR" sz="1400" b="1" dirty="0" err="1">
                <a:solidFill>
                  <a:prstClr val="black"/>
                </a:solidFill>
                <a:latin typeface="Calibri"/>
              </a:rPr>
              <a:t>Progress</a:t>
            </a:r>
            <a:r>
              <a:rPr lang="tr-TR" sz="1400" b="1" dirty="0">
                <a:solidFill>
                  <a:prstClr val="black"/>
                </a:solidFill>
                <a:latin typeface="Calibri"/>
              </a:rPr>
              <a:t> Report</a:t>
            </a:r>
            <a:endParaRPr lang="en-US" sz="1400" dirty="0">
              <a:latin typeface="Avenir Next"/>
            </a:endParaRPr>
          </a:p>
        </p:txBody>
      </p:sp>
      <p:pic>
        <p:nvPicPr>
          <p:cNvPr id="2" name="Resim 1"/>
          <p:cNvPicPr>
            <a:picLocks noChangeAspect="1"/>
          </p:cNvPicPr>
          <p:nvPr/>
        </p:nvPicPr>
        <p:blipFill>
          <a:blip r:embed="rId5"/>
          <a:stretch>
            <a:fillRect/>
          </a:stretch>
        </p:blipFill>
        <p:spPr>
          <a:xfrm>
            <a:off x="358777" y="541212"/>
            <a:ext cx="8327858" cy="96197"/>
          </a:xfrm>
          <a:prstGeom prst="rect">
            <a:avLst/>
          </a:prstGeom>
        </p:spPr>
      </p:pic>
      <p:sp>
        <p:nvSpPr>
          <p:cNvPr id="20" name="Dikdörtgen 19"/>
          <p:cNvSpPr/>
          <p:nvPr/>
        </p:nvSpPr>
        <p:spPr>
          <a:xfrm>
            <a:off x="410599" y="179383"/>
            <a:ext cx="3892605"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nchor="b">
            <a:spAutoFit/>
          </a:bodyPr>
          <a:lstStyle/>
          <a:p>
            <a:pPr defTabSz="914400" hangingPunct="1"/>
            <a:r>
              <a:rPr lang="tr-TR" b="1" kern="1200" dirty="0">
                <a:solidFill>
                  <a:prstClr val="black"/>
                </a:solidFill>
                <a:latin typeface="Calibri"/>
                <a:ea typeface="+mn-ea"/>
                <a:cs typeface="+mn-cs"/>
              </a:rPr>
              <a:t>THE CONTRACT ANNEXES</a:t>
            </a:r>
          </a:p>
        </p:txBody>
      </p:sp>
      <p:sp>
        <p:nvSpPr>
          <p:cNvPr id="3" name="Metin kutusu 2"/>
          <p:cNvSpPr txBox="1"/>
          <p:nvPr/>
        </p:nvSpPr>
        <p:spPr>
          <a:xfrm>
            <a:off x="7368155" y="4788770"/>
            <a:ext cx="322716" cy="369330"/>
          </a:xfrm>
          <a:prstGeom prst="rect">
            <a:avLst/>
          </a:prstGeom>
          <a:solidFill>
            <a:srgbClr val="3B857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13" name="Slide Number Placeholder 1">
            <a:extLst>
              <a:ext uri="{FF2B5EF4-FFF2-40B4-BE49-F238E27FC236}">
                <a16:creationId xmlns:a16="http://schemas.microsoft.com/office/drawing/2014/main" id="{ED07FC7A-B4D7-4DCB-BF14-864EBAF6D6C8}"/>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13</a:t>
            </a:r>
            <a:endParaRPr lang="uk-UA" dirty="0">
              <a:solidFill>
                <a:schemeClr val="bg1"/>
              </a:solidFill>
            </a:endParaRPr>
          </a:p>
        </p:txBody>
      </p:sp>
    </p:spTree>
    <p:extLst>
      <p:ext uri="{BB962C8B-B14F-4D97-AF65-F5344CB8AC3E}">
        <p14:creationId xmlns:p14="http://schemas.microsoft.com/office/powerpoint/2010/main" val="341758858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10903"/>
            <a:ext cx="706698" cy="6086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latin typeface="Calibri"/>
                <a:ea typeface="+mn-ea"/>
                <a:cs typeface="+mn-cs"/>
              </a:rPr>
              <a:t>ANNEX- 6 TI</a:t>
            </a:r>
            <a:r>
              <a:rPr kumimoji="0" lang="tr-TR" sz="1600" b="1" i="0" u="none" strike="noStrike" kern="1200" cap="none" spc="0" normalizeH="0" baseline="0" noProof="0" dirty="0">
                <a:ln>
                  <a:noFill/>
                </a:ln>
                <a:solidFill>
                  <a:schemeClr val="tx1"/>
                </a:solidFill>
                <a:effectLst/>
                <a:uLnTx/>
                <a:uFillTx/>
                <a:latin typeface="Calibri"/>
                <a:ea typeface="+mn-ea"/>
                <a:cs typeface="+mn-cs"/>
              </a:rPr>
              <a:t>MESHEETS</a:t>
            </a: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TIMESHEETS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2" name="Slide Number Placeholder 1">
            <a:extLst>
              <a:ext uri="{FF2B5EF4-FFF2-40B4-BE49-F238E27FC236}">
                <a16:creationId xmlns:a16="http://schemas.microsoft.com/office/drawing/2014/main" id="{94394A2D-C701-4ACB-8DF6-66758D253727}"/>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14</a:t>
            </a:r>
            <a:endParaRPr lang="uk-UA" dirty="0">
              <a:solidFill>
                <a:schemeClr val="bg1"/>
              </a:solidFill>
            </a:endParaRPr>
          </a:p>
        </p:txBody>
      </p:sp>
      <p:pic>
        <p:nvPicPr>
          <p:cNvPr id="14" name="Picture 13">
            <a:extLst>
              <a:ext uri="{FF2B5EF4-FFF2-40B4-BE49-F238E27FC236}">
                <a16:creationId xmlns:a16="http://schemas.microsoft.com/office/drawing/2014/main" id="{02F9A3E3-D033-4772-A03F-3D0696BEE9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144" y="993460"/>
            <a:ext cx="3426387" cy="3367932"/>
          </a:xfrm>
          <a:prstGeom prst="rect">
            <a:avLst/>
          </a:prstGeom>
        </p:spPr>
      </p:pic>
      <p:pic>
        <p:nvPicPr>
          <p:cNvPr id="21" name="Picture 20">
            <a:extLst>
              <a:ext uri="{FF2B5EF4-FFF2-40B4-BE49-F238E27FC236}">
                <a16:creationId xmlns:a16="http://schemas.microsoft.com/office/drawing/2014/main" id="{C2FB70CF-20C3-4C40-A4B5-5DFE9A1B4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158" y="3298044"/>
            <a:ext cx="3684731" cy="1063348"/>
          </a:xfrm>
          <a:prstGeom prst="rect">
            <a:avLst/>
          </a:prstGeom>
        </p:spPr>
      </p:pic>
      <p:grpSp>
        <p:nvGrpSpPr>
          <p:cNvPr id="22" name="Group 21">
            <a:extLst>
              <a:ext uri="{FF2B5EF4-FFF2-40B4-BE49-F238E27FC236}">
                <a16:creationId xmlns:a16="http://schemas.microsoft.com/office/drawing/2014/main" id="{CB99850A-3B21-4BBE-9D1D-37C5E3CE705B}"/>
              </a:ext>
            </a:extLst>
          </p:cNvPr>
          <p:cNvGrpSpPr/>
          <p:nvPr/>
        </p:nvGrpSpPr>
        <p:grpSpPr>
          <a:xfrm>
            <a:off x="6336771" y="1306769"/>
            <a:ext cx="1503215" cy="1348967"/>
            <a:chOff x="861454" y="532"/>
            <a:chExt cx="4373091" cy="497220"/>
          </a:xfrm>
        </p:grpSpPr>
        <p:sp>
          <p:nvSpPr>
            <p:cNvPr id="23" name="Rectangle 22">
              <a:extLst>
                <a:ext uri="{FF2B5EF4-FFF2-40B4-BE49-F238E27FC236}">
                  <a16:creationId xmlns:a16="http://schemas.microsoft.com/office/drawing/2014/main" id="{F0A5E16F-CD35-4190-8677-96DC4D8963BF}"/>
                </a:ext>
              </a:extLst>
            </p:cNvPr>
            <p:cNvSpPr/>
            <p:nvPr/>
          </p:nvSpPr>
          <p:spPr>
            <a:xfrm rot="10800000" flipV="1">
              <a:off x="861454" y="532"/>
              <a:ext cx="4373091" cy="497220"/>
            </a:xfrm>
            <a:prstGeom prst="rect">
              <a:avLst/>
            </a:prstGeom>
            <a:solidFill>
              <a:srgbClr val="3B8574"/>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57E963FC-382E-4DC3-A26F-9559142D57E6}"/>
                </a:ext>
              </a:extLst>
            </p:cNvPr>
            <p:cNvSpPr txBox="1"/>
            <p:nvPr/>
          </p:nvSpPr>
          <p:spPr>
            <a:xfrm>
              <a:off x="861454" y="532"/>
              <a:ext cx="4373091" cy="497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914400" hangingPunct="1"/>
              <a:r>
                <a:rPr lang="tr-TR" sz="1400" b="1" kern="1200" dirty="0">
                  <a:solidFill>
                    <a:schemeClr val="bg1"/>
                  </a:solidFill>
                  <a:latin typeface="Calibri"/>
                </a:rPr>
                <a:t>Maximum total of 22 </a:t>
              </a:r>
              <a:r>
                <a:rPr lang="tr-TR" sz="1400" b="1" kern="1200" dirty="0" err="1">
                  <a:solidFill>
                    <a:schemeClr val="bg1"/>
                  </a:solidFill>
                  <a:latin typeface="Calibri"/>
                </a:rPr>
                <a:t>days</a:t>
              </a:r>
              <a:r>
                <a:rPr lang="tr-TR" sz="1400" b="1" kern="1200" dirty="0">
                  <a:solidFill>
                    <a:schemeClr val="bg1"/>
                  </a:solidFill>
                  <a:latin typeface="Calibri"/>
                </a:rPr>
                <a:t> </a:t>
              </a:r>
            </a:p>
            <a:p>
              <a:pPr algn="ctr" defTabSz="914400" hangingPunct="1"/>
              <a:r>
                <a:rPr lang="tr-TR" sz="1400" b="1" kern="1200" dirty="0" err="1">
                  <a:solidFill>
                    <a:schemeClr val="bg1"/>
                  </a:solidFill>
                  <a:latin typeface="Calibri"/>
                </a:rPr>
                <a:t>per</a:t>
              </a:r>
              <a:r>
                <a:rPr lang="tr-TR" sz="1400" b="1" kern="1200" dirty="0">
                  <a:solidFill>
                    <a:schemeClr val="bg1"/>
                  </a:solidFill>
                  <a:latin typeface="Calibri"/>
                </a:rPr>
                <a:t> </a:t>
              </a:r>
              <a:r>
                <a:rPr lang="tr-TR" sz="1400" b="1" kern="1200" dirty="0" err="1">
                  <a:solidFill>
                    <a:schemeClr val="bg1"/>
                  </a:solidFill>
                  <a:latin typeface="Calibri"/>
                </a:rPr>
                <a:t>month</a:t>
              </a:r>
              <a:r>
                <a:rPr lang="tr-TR" sz="1400" b="1" kern="1200" dirty="0">
                  <a:solidFill>
                    <a:schemeClr val="bg1"/>
                  </a:solidFill>
                  <a:latin typeface="Calibri"/>
                </a:rPr>
                <a:t> !</a:t>
              </a:r>
            </a:p>
          </p:txBody>
        </p:sp>
      </p:grpSp>
    </p:spTree>
    <p:extLst>
      <p:ext uri="{BB962C8B-B14F-4D97-AF65-F5344CB8AC3E}">
        <p14:creationId xmlns:p14="http://schemas.microsoft.com/office/powerpoint/2010/main" val="396150543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3452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dirty="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latin typeface="Calibri"/>
                <a:ea typeface="+mn-ea"/>
                <a:cs typeface="+mn-cs"/>
              </a:rPr>
              <a:t>ANNEX- 6 TI</a:t>
            </a:r>
            <a:r>
              <a:rPr kumimoji="0" lang="tr-TR" sz="1600" b="1" i="0" u="none" strike="noStrike" kern="1200" cap="none" spc="0" normalizeH="0" baseline="0" noProof="0" dirty="0">
                <a:ln>
                  <a:noFill/>
                </a:ln>
                <a:solidFill>
                  <a:schemeClr val="tx1"/>
                </a:solidFill>
                <a:effectLst/>
                <a:uLnTx/>
                <a:uFillTx/>
                <a:latin typeface="Calibri"/>
                <a:ea typeface="+mn-ea"/>
                <a:cs typeface="+mn-cs"/>
              </a:rPr>
              <a:t>MESHEETS</a:t>
            </a: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TIMESHEETS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229" y="780967"/>
            <a:ext cx="3381828" cy="3681336"/>
          </a:xfrm>
          <a:prstGeom prst="rect">
            <a:avLst/>
          </a:prstGeom>
        </p:spPr>
      </p:pic>
      <p:sp>
        <p:nvSpPr>
          <p:cNvPr id="12" name="Slide Number Placeholder 1">
            <a:extLst>
              <a:ext uri="{FF2B5EF4-FFF2-40B4-BE49-F238E27FC236}">
                <a16:creationId xmlns:a16="http://schemas.microsoft.com/office/drawing/2014/main" id="{0FEEC0EE-0AE8-4C7D-8342-F8B8F9303B31}"/>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15</a:t>
            </a:r>
            <a:endParaRPr lang="uk-UA" dirty="0">
              <a:solidFill>
                <a:schemeClr val="bg1"/>
              </a:solidFill>
            </a:endParaRPr>
          </a:p>
        </p:txBody>
      </p:sp>
    </p:spTree>
    <p:extLst>
      <p:ext uri="{BB962C8B-B14F-4D97-AF65-F5344CB8AC3E}">
        <p14:creationId xmlns:p14="http://schemas.microsoft.com/office/powerpoint/2010/main" val="217411839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351565"/>
            <a:ext cx="706698" cy="668038"/>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393193"/>
            <a:ext cx="383823" cy="38648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ANNEX-</a:t>
            </a:r>
            <a:r>
              <a:rPr kumimoji="0" lang="tr-TR" sz="1600" b="1" i="0" u="none" strike="noStrike" kern="1200" cap="none" spc="0" normalizeH="0" noProof="0" dirty="0">
                <a:ln>
                  <a:noFill/>
                </a:ln>
                <a:solidFill>
                  <a:schemeClr val="tx1"/>
                </a:solidFill>
                <a:effectLst/>
                <a:uLnTx/>
                <a:uFillTx/>
                <a:latin typeface="Calibri"/>
                <a:ea typeface="+mn-ea"/>
                <a:cs typeface="+mn-cs"/>
              </a:rPr>
              <a:t>5</a:t>
            </a:r>
            <a:r>
              <a:rPr lang="tr-TR" sz="1600" b="1" kern="1200" dirty="0">
                <a:solidFill>
                  <a:schemeClr val="tx1"/>
                </a:solidFill>
                <a:latin typeface="Calibri"/>
                <a:ea typeface="+mn-ea"/>
                <a:cs typeface="+mn-cs"/>
              </a:rPr>
              <a:t> </a:t>
            </a:r>
            <a:r>
              <a:rPr kumimoji="0" lang="tr-TR" sz="1600" b="1" i="0" u="none" strike="noStrike" kern="1200" cap="none" spc="0" normalizeH="0" noProof="0" dirty="0">
                <a:ln>
                  <a:noFill/>
                </a:ln>
                <a:solidFill>
                  <a:schemeClr val="tx1"/>
                </a:solidFill>
                <a:effectLst/>
                <a:uLnTx/>
                <a:uFillTx/>
                <a:latin typeface="Calibri"/>
                <a:ea typeface="+mn-ea"/>
                <a:cs typeface="+mn-cs"/>
              </a:rPr>
              <a:t> </a:t>
            </a:r>
            <a:r>
              <a:rPr kumimoji="0" lang="tr-TR" sz="1600" b="1" i="0" u="none" strike="noStrike" kern="1200" cap="none" spc="0" normalizeH="0" baseline="0" noProof="0" dirty="0">
                <a:ln>
                  <a:noFill/>
                </a:ln>
                <a:solidFill>
                  <a:schemeClr val="tx1"/>
                </a:solidFill>
                <a:effectLst/>
                <a:uLnTx/>
                <a:uFillTx/>
                <a:latin typeface="Calibri"/>
                <a:ea typeface="+mn-ea"/>
                <a:cs typeface="+mn-cs"/>
              </a:rPr>
              <a:t>DISBURSEMENT REQUEST FORM</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2" name="Slide Number Placeholder 1">
            <a:extLst>
              <a:ext uri="{FF2B5EF4-FFF2-40B4-BE49-F238E27FC236}">
                <a16:creationId xmlns:a16="http://schemas.microsoft.com/office/drawing/2014/main" id="{CFBB3B48-DB0A-4A85-B054-22E7E2DF83CB}"/>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16</a:t>
            </a:r>
            <a:endParaRPr lang="uk-UA" dirty="0">
              <a:solidFill>
                <a:schemeClr val="bg1"/>
              </a:solidFill>
            </a:endParaRPr>
          </a:p>
        </p:txBody>
      </p:sp>
      <p:pic>
        <p:nvPicPr>
          <p:cNvPr id="3" name="Resim 2">
            <a:extLst>
              <a:ext uri="{FF2B5EF4-FFF2-40B4-BE49-F238E27FC236}">
                <a16:creationId xmlns:a16="http://schemas.microsoft.com/office/drawing/2014/main" id="{D803426A-6E7A-4AF1-8149-46AD3E4D331D}"/>
              </a:ext>
            </a:extLst>
          </p:cNvPr>
          <p:cNvPicPr>
            <a:picLocks noChangeAspect="1"/>
          </p:cNvPicPr>
          <p:nvPr/>
        </p:nvPicPr>
        <p:blipFill>
          <a:blip r:embed="rId5"/>
          <a:stretch>
            <a:fillRect/>
          </a:stretch>
        </p:blipFill>
        <p:spPr>
          <a:xfrm>
            <a:off x="3094186" y="829670"/>
            <a:ext cx="3165258" cy="4222844"/>
          </a:xfrm>
          <a:prstGeom prst="rect">
            <a:avLst/>
          </a:prstGeom>
        </p:spPr>
      </p:pic>
    </p:spTree>
    <p:extLst>
      <p:ext uri="{BB962C8B-B14F-4D97-AF65-F5344CB8AC3E}">
        <p14:creationId xmlns:p14="http://schemas.microsoft.com/office/powerpoint/2010/main" val="44030930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36532"/>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DISBURSEMENT REQUEST FORM-PART I</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802518"/>
            <a:ext cx="5882640" cy="3942816"/>
          </a:xfrm>
          <a:prstGeom prst="rect">
            <a:avLst/>
          </a:prstGeom>
        </p:spPr>
      </p:pic>
      <p:sp>
        <p:nvSpPr>
          <p:cNvPr id="12" name="Slide Number Placeholder 1">
            <a:extLst>
              <a:ext uri="{FF2B5EF4-FFF2-40B4-BE49-F238E27FC236}">
                <a16:creationId xmlns:a16="http://schemas.microsoft.com/office/drawing/2014/main" id="{7376DC88-2FDA-490E-A622-112E3F107141}"/>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17</a:t>
            </a:r>
            <a:endParaRPr lang="uk-UA" dirty="0">
              <a:solidFill>
                <a:schemeClr val="bg1"/>
              </a:solidFill>
            </a:endParaRPr>
          </a:p>
        </p:txBody>
      </p:sp>
    </p:spTree>
    <p:extLst>
      <p:ext uri="{BB962C8B-B14F-4D97-AF65-F5344CB8AC3E}">
        <p14:creationId xmlns:p14="http://schemas.microsoft.com/office/powerpoint/2010/main" val="96142775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DISBURSEMENT REQUEST FORM-PART II</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969" y="868024"/>
            <a:ext cx="5703122" cy="3723589"/>
          </a:xfrm>
          <a:prstGeom prst="rect">
            <a:avLst/>
          </a:prstGeom>
        </p:spPr>
      </p:pic>
      <p:sp>
        <p:nvSpPr>
          <p:cNvPr id="12" name="Slide Number Placeholder 1">
            <a:extLst>
              <a:ext uri="{FF2B5EF4-FFF2-40B4-BE49-F238E27FC236}">
                <a16:creationId xmlns:a16="http://schemas.microsoft.com/office/drawing/2014/main" id="{17CBC25F-6CDF-4D59-8407-8BEB7D18C4EB}"/>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18</a:t>
            </a:r>
            <a:endParaRPr lang="uk-UA" dirty="0">
              <a:solidFill>
                <a:schemeClr val="bg1"/>
              </a:solidFill>
            </a:endParaRPr>
          </a:p>
        </p:txBody>
      </p:sp>
      <p:sp>
        <p:nvSpPr>
          <p:cNvPr id="19" name="TextBox 18">
            <a:extLst>
              <a:ext uri="{FF2B5EF4-FFF2-40B4-BE49-F238E27FC236}">
                <a16:creationId xmlns:a16="http://schemas.microsoft.com/office/drawing/2014/main" id="{78718D1A-769F-45E5-9C01-0AFECB33846A}"/>
              </a:ext>
            </a:extLst>
          </p:cNvPr>
          <p:cNvSpPr txBox="1"/>
          <p:nvPr/>
        </p:nvSpPr>
        <p:spPr>
          <a:xfrm>
            <a:off x="7596490" y="1776939"/>
            <a:ext cx="1135127" cy="46166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tr-TR" sz="1200" dirty="0" err="1">
                <a:latin typeface="+mj-lt"/>
              </a:rPr>
              <a:t>Automatically</a:t>
            </a:r>
            <a:r>
              <a:rPr lang="tr-TR" sz="1200" dirty="0">
                <a:latin typeface="+mj-lt"/>
              </a:rPr>
              <a:t> </a:t>
            </a:r>
            <a:r>
              <a:rPr lang="tr-TR" sz="1200" dirty="0" err="1">
                <a:latin typeface="+mj-lt"/>
              </a:rPr>
              <a:t>filled</a:t>
            </a:r>
            <a:r>
              <a:rPr lang="tr-TR" sz="1200" dirty="0">
                <a:latin typeface="+mj-lt"/>
              </a:rPr>
              <a:t> </a:t>
            </a:r>
            <a:r>
              <a:rPr lang="tr-TR" sz="1200" dirty="0" err="1">
                <a:latin typeface="+mj-lt"/>
              </a:rPr>
              <a:t>part</a:t>
            </a:r>
            <a:endParaRPr kumimoji="0" lang="en-US" sz="1200" b="0" i="0" u="none" strike="noStrike" cap="none" spc="0" normalizeH="0" baseline="0" dirty="0">
              <a:ln>
                <a:noFill/>
              </a:ln>
              <a:solidFill>
                <a:srgbClr val="000000"/>
              </a:solidFill>
              <a:effectLst/>
              <a:uFillTx/>
              <a:latin typeface="+mj-lt"/>
              <a:ea typeface="Constantia"/>
              <a:cs typeface="Constantia"/>
              <a:sym typeface="Constantia"/>
            </a:endParaRPr>
          </a:p>
        </p:txBody>
      </p:sp>
      <p:cxnSp>
        <p:nvCxnSpPr>
          <p:cNvPr id="22" name="Straight Arrow Connector 21">
            <a:extLst>
              <a:ext uri="{FF2B5EF4-FFF2-40B4-BE49-F238E27FC236}">
                <a16:creationId xmlns:a16="http://schemas.microsoft.com/office/drawing/2014/main" id="{E7926D8E-F2A5-49D2-9FAC-53B1AFAAF8EB}"/>
              </a:ext>
            </a:extLst>
          </p:cNvPr>
          <p:cNvCxnSpPr/>
          <p:nvPr/>
        </p:nvCxnSpPr>
        <p:spPr>
          <a:xfrm>
            <a:off x="6924137" y="2007769"/>
            <a:ext cx="627528"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3FAE6748-919C-4020-9E5E-767A75454FFA}"/>
              </a:ext>
            </a:extLst>
          </p:cNvPr>
          <p:cNvSpPr txBox="1"/>
          <p:nvPr/>
        </p:nvSpPr>
        <p:spPr>
          <a:xfrm>
            <a:off x="7596490" y="3941141"/>
            <a:ext cx="1027562" cy="27699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tr-TR" sz="1200" b="0" i="0" u="none" strike="noStrike" cap="none" spc="0" normalizeH="0" baseline="0" dirty="0" err="1">
                <a:ln>
                  <a:noFill/>
                </a:ln>
                <a:solidFill>
                  <a:srgbClr val="000000"/>
                </a:solidFill>
                <a:effectLst/>
                <a:uFillTx/>
                <a:latin typeface="+mj-lt"/>
                <a:ea typeface="Constantia"/>
                <a:cs typeface="Constantia"/>
                <a:sym typeface="Constantia"/>
              </a:rPr>
              <a:t>Wet</a:t>
            </a:r>
            <a:r>
              <a:rPr kumimoji="0" lang="tr-TR" sz="1200" b="0" i="0" u="none" strike="noStrike" cap="none" spc="0" normalizeH="0" baseline="0" dirty="0">
                <a:ln>
                  <a:noFill/>
                </a:ln>
                <a:solidFill>
                  <a:srgbClr val="000000"/>
                </a:solidFill>
                <a:effectLst/>
                <a:uFillTx/>
                <a:latin typeface="+mj-lt"/>
                <a:ea typeface="Constantia"/>
                <a:cs typeface="Constantia"/>
                <a:sym typeface="Constantia"/>
              </a:rPr>
              <a:t> </a:t>
            </a:r>
            <a:r>
              <a:rPr kumimoji="0" lang="tr-TR" sz="1200" b="0" i="0" u="none" strike="noStrike" cap="none" spc="0" normalizeH="0" baseline="0" dirty="0" err="1">
                <a:ln>
                  <a:noFill/>
                </a:ln>
                <a:solidFill>
                  <a:srgbClr val="000000"/>
                </a:solidFill>
                <a:effectLst/>
                <a:uFillTx/>
                <a:latin typeface="+mj-lt"/>
                <a:ea typeface="Constantia"/>
                <a:cs typeface="Constantia"/>
                <a:sym typeface="Constantia"/>
              </a:rPr>
              <a:t>inked</a:t>
            </a:r>
            <a:endParaRPr kumimoji="0" lang="en-US" sz="1200" b="0" i="0" u="none" strike="noStrike" cap="none" spc="0" normalizeH="0" baseline="0" dirty="0">
              <a:ln>
                <a:noFill/>
              </a:ln>
              <a:solidFill>
                <a:srgbClr val="000000"/>
              </a:solidFill>
              <a:effectLst/>
              <a:uFillTx/>
              <a:latin typeface="+mj-lt"/>
              <a:ea typeface="Constantia"/>
              <a:cs typeface="Constantia"/>
              <a:sym typeface="Constantia"/>
            </a:endParaRPr>
          </a:p>
        </p:txBody>
      </p:sp>
      <p:cxnSp>
        <p:nvCxnSpPr>
          <p:cNvPr id="24" name="Straight Arrow Connector 23">
            <a:extLst>
              <a:ext uri="{FF2B5EF4-FFF2-40B4-BE49-F238E27FC236}">
                <a16:creationId xmlns:a16="http://schemas.microsoft.com/office/drawing/2014/main" id="{4C707300-D61F-4802-878C-6D092D1A10CA}"/>
              </a:ext>
            </a:extLst>
          </p:cNvPr>
          <p:cNvCxnSpPr/>
          <p:nvPr/>
        </p:nvCxnSpPr>
        <p:spPr>
          <a:xfrm>
            <a:off x="6924137" y="4092180"/>
            <a:ext cx="627528"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0100927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HUMAN RESOURCES</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23" y="1113114"/>
            <a:ext cx="7931435" cy="3046024"/>
          </a:xfrm>
          <a:prstGeom prst="rect">
            <a:avLst/>
          </a:prstGeom>
        </p:spPr>
      </p:pic>
      <p:sp>
        <p:nvSpPr>
          <p:cNvPr id="12" name="Slide Number Placeholder 1">
            <a:extLst>
              <a:ext uri="{FF2B5EF4-FFF2-40B4-BE49-F238E27FC236}">
                <a16:creationId xmlns:a16="http://schemas.microsoft.com/office/drawing/2014/main" id="{A39BE9B9-D5BE-4737-B8EF-AB0F9C3520D7}"/>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19</a:t>
            </a:r>
            <a:endParaRPr lang="uk-UA" dirty="0">
              <a:solidFill>
                <a:schemeClr val="bg1"/>
              </a:solidFill>
            </a:endParaRPr>
          </a:p>
        </p:txBody>
      </p:sp>
    </p:spTree>
    <p:extLst>
      <p:ext uri="{BB962C8B-B14F-4D97-AF65-F5344CB8AC3E}">
        <p14:creationId xmlns:p14="http://schemas.microsoft.com/office/powerpoint/2010/main" val="125271859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62" name="Unvan 1"/>
          <p:cNvSpPr/>
          <p:nvPr/>
        </p:nvSpPr>
        <p:spPr>
          <a:xfrm>
            <a:off x="3566660" y="82607"/>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endParaRPr sz="2000" b="0" dirty="0">
              <a:latin typeface="Avenir Next Medium" charset="0"/>
              <a:ea typeface="Avenir Next Medium" charset="0"/>
              <a:cs typeface="Avenir Next Medium" charset="0"/>
            </a:endParaRPr>
          </a:p>
        </p:txBody>
      </p:sp>
      <p:sp>
        <p:nvSpPr>
          <p:cNvPr id="11" name="Slide Number Placeholder 1"/>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a:t>
            </a:r>
            <a:endParaRPr lang="uk-UA" dirty="0">
              <a:solidFill>
                <a:schemeClr val="bg1"/>
              </a:solidFill>
            </a:endParaRPr>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sp>
        <p:nvSpPr>
          <p:cNvPr id="21" name="Metin kutusu 20"/>
          <p:cNvSpPr txBox="1"/>
          <p:nvPr/>
        </p:nvSpPr>
        <p:spPr>
          <a:xfrm>
            <a:off x="688623" y="816758"/>
            <a:ext cx="7583033" cy="3754874"/>
          </a:xfrm>
          <a:prstGeom prst="rect">
            <a:avLst/>
          </a:prstGeom>
          <a:noFill/>
        </p:spPr>
        <p:txBody>
          <a:bodyPr wrap="square" rtlCol="0">
            <a:spAutoFit/>
          </a:bodyPr>
          <a:lstStyle/>
          <a:p>
            <a:pPr marL="342900" indent="-342900" algn="just" defTabSz="914400" hangingPunct="1">
              <a:buFont typeface="Arial" panose="020B0604020202020204" pitchFamily="34" charset="0"/>
              <a:buChar char="•"/>
            </a:pPr>
            <a:r>
              <a:rPr lang="en-GB" sz="1400" b="1" u="sng" kern="1200" dirty="0">
                <a:solidFill>
                  <a:prstClr val="black"/>
                </a:solidFill>
                <a:latin typeface="+mj-lt"/>
                <a:ea typeface="+mn-ea"/>
                <a:cs typeface="+mn-cs"/>
              </a:rPr>
              <a:t>LEGAL BASIS</a:t>
            </a:r>
          </a:p>
          <a:p>
            <a:pPr marL="623888" algn="just" defTabSz="328613" hangingPunct="1">
              <a:tabLst>
                <a:tab pos="623888" algn="l"/>
              </a:tabLst>
            </a:pPr>
            <a:endParaRPr lang="tr-TR" sz="1400" kern="1200" dirty="0">
              <a:solidFill>
                <a:prstClr val="black"/>
              </a:solidFill>
              <a:latin typeface="+mj-lt"/>
              <a:ea typeface="+mn-ea"/>
              <a:cs typeface="+mn-cs"/>
            </a:endParaRPr>
          </a:p>
          <a:p>
            <a:pPr marL="623888" algn="just" defTabSz="328613" hangingPunct="1">
              <a:tabLst>
                <a:tab pos="623888" algn="l"/>
              </a:tabLst>
            </a:pPr>
            <a:r>
              <a:rPr lang="en-GB" sz="1400" kern="1200" dirty="0">
                <a:solidFill>
                  <a:prstClr val="black"/>
                </a:solidFill>
                <a:latin typeface="+mj-lt"/>
                <a:ea typeface="+mn-ea"/>
                <a:cs typeface="+mn-cs"/>
              </a:rPr>
              <a:t>“</a:t>
            </a:r>
            <a:r>
              <a:rPr lang="en-GB" sz="1400" b="1" kern="1200" dirty="0">
                <a:solidFill>
                  <a:prstClr val="black"/>
                </a:solidFill>
                <a:latin typeface="+mj-lt"/>
                <a:ea typeface="+mn-ea"/>
                <a:cs typeface="+mn-cs"/>
              </a:rPr>
              <a:t>The COMCEC Strategy</a:t>
            </a:r>
            <a:r>
              <a:rPr lang="en-GB" sz="1400" kern="1200" dirty="0">
                <a:solidFill>
                  <a:prstClr val="black"/>
                </a:solidFill>
                <a:latin typeface="+mj-lt"/>
                <a:ea typeface="+mn-ea"/>
                <a:cs typeface="+mn-cs"/>
              </a:rPr>
              <a:t>” and “</a:t>
            </a:r>
            <a:r>
              <a:rPr lang="en-GB" sz="1400" b="1" kern="1200" dirty="0">
                <a:solidFill>
                  <a:prstClr val="black"/>
                </a:solidFill>
                <a:latin typeface="+mj-lt"/>
                <a:ea typeface="+mn-ea"/>
                <a:cs typeface="+mn-cs"/>
              </a:rPr>
              <a:t>Statute and Rules </a:t>
            </a:r>
            <a:r>
              <a:rPr lang="tr-TR" sz="1400" b="1" kern="1200" dirty="0">
                <a:solidFill>
                  <a:prstClr val="black"/>
                </a:solidFill>
                <a:latin typeface="+mj-lt"/>
                <a:ea typeface="+mn-ea"/>
                <a:cs typeface="+mn-cs"/>
              </a:rPr>
              <a:t>o</a:t>
            </a:r>
            <a:r>
              <a:rPr lang="en-GB" sz="1400" b="1" kern="1200" dirty="0">
                <a:solidFill>
                  <a:prstClr val="black"/>
                </a:solidFill>
                <a:latin typeface="+mj-lt"/>
                <a:ea typeface="+mn-ea"/>
                <a:cs typeface="+mn-cs"/>
              </a:rPr>
              <a:t>f Procedures of COMCEC</a:t>
            </a:r>
            <a:r>
              <a:rPr lang="en-GB" sz="1400" kern="1200" dirty="0">
                <a:solidFill>
                  <a:prstClr val="black"/>
                </a:solidFill>
                <a:latin typeface="+mj-lt"/>
                <a:ea typeface="+mn-ea"/>
                <a:cs typeface="+mn-cs"/>
              </a:rPr>
              <a:t>” which were adopted by the 4th Extraordinary Session of the Islamic Summit 	held on 14-15 August 2012 in Mecca, Saudi Arabia</a:t>
            </a:r>
            <a:r>
              <a:rPr lang="tr-TR" sz="1400" kern="1200" dirty="0">
                <a:solidFill>
                  <a:prstClr val="black"/>
                </a:solidFill>
                <a:latin typeface="+mj-lt"/>
                <a:ea typeface="+mn-ea"/>
                <a:cs typeface="+mn-cs"/>
              </a:rPr>
              <a:t>.</a:t>
            </a:r>
            <a:endParaRPr lang="en-GB" sz="1400" kern="1200" dirty="0">
              <a:solidFill>
                <a:prstClr val="black"/>
              </a:solidFill>
              <a:latin typeface="+mj-lt"/>
              <a:ea typeface="+mn-ea"/>
              <a:cs typeface="+mn-cs"/>
            </a:endParaRPr>
          </a:p>
          <a:p>
            <a:pPr marL="623888" algn="just" defTabSz="328613" hangingPunct="1">
              <a:tabLst>
                <a:tab pos="623888" algn="l"/>
              </a:tabLst>
            </a:pPr>
            <a:r>
              <a:rPr lang="en-GB" sz="1400" kern="1200" dirty="0">
                <a:solidFill>
                  <a:prstClr val="black"/>
                </a:solidFill>
                <a:latin typeface="+mj-lt"/>
                <a:ea typeface="+mn-ea"/>
                <a:cs typeface="+mn-cs"/>
              </a:rPr>
              <a:t>	</a:t>
            </a:r>
          </a:p>
          <a:p>
            <a:pPr marL="623888" algn="just" defTabSz="328613" hangingPunct="1">
              <a:tabLst>
                <a:tab pos="623888" algn="l"/>
              </a:tabLst>
            </a:pPr>
            <a:r>
              <a:rPr lang="en-GB" sz="1400" b="1" kern="1200" dirty="0">
                <a:solidFill>
                  <a:prstClr val="black"/>
                </a:solidFill>
                <a:latin typeface="+mj-lt"/>
                <a:ea typeface="+mn-ea"/>
                <a:cs typeface="+mn-cs"/>
              </a:rPr>
              <a:t>Cooperation Protocol</a:t>
            </a:r>
            <a:r>
              <a:rPr lang="en-GB" sz="1400" kern="1200" dirty="0">
                <a:solidFill>
                  <a:prstClr val="black"/>
                </a:solidFill>
                <a:latin typeface="+mj-lt"/>
                <a:ea typeface="+mn-ea"/>
                <a:cs typeface="+mn-cs"/>
              </a:rPr>
              <a:t> Between the COMCEC Coordination Office and the Development </a:t>
            </a:r>
            <a:r>
              <a:rPr lang="tr-TR" sz="1400" kern="1200" dirty="0" err="1">
                <a:solidFill>
                  <a:prstClr val="black"/>
                </a:solidFill>
                <a:latin typeface="+mj-lt"/>
                <a:ea typeface="+mn-ea"/>
                <a:cs typeface="+mn-cs"/>
              </a:rPr>
              <a:t>and</a:t>
            </a:r>
            <a:r>
              <a:rPr lang="tr-TR" sz="1400" kern="1200" dirty="0">
                <a:solidFill>
                  <a:prstClr val="black"/>
                </a:solidFill>
                <a:latin typeface="+mj-lt"/>
                <a:ea typeface="+mn-ea"/>
                <a:cs typeface="+mn-cs"/>
              </a:rPr>
              <a:t> </a:t>
            </a:r>
            <a:r>
              <a:rPr lang="tr-TR" sz="1400" kern="1200" dirty="0" err="1">
                <a:solidFill>
                  <a:prstClr val="black"/>
                </a:solidFill>
                <a:latin typeface="+mj-lt"/>
                <a:ea typeface="+mn-ea"/>
                <a:cs typeface="+mn-cs"/>
              </a:rPr>
              <a:t>Investment</a:t>
            </a:r>
            <a:r>
              <a:rPr lang="tr-TR" sz="1400" kern="1200" dirty="0">
                <a:solidFill>
                  <a:prstClr val="black"/>
                </a:solidFill>
                <a:latin typeface="+mj-lt"/>
                <a:ea typeface="+mn-ea"/>
                <a:cs typeface="+mn-cs"/>
              </a:rPr>
              <a:t> </a:t>
            </a:r>
            <a:r>
              <a:rPr lang="en-GB" sz="1400" kern="1200" dirty="0">
                <a:solidFill>
                  <a:prstClr val="black"/>
                </a:solidFill>
                <a:latin typeface="+mj-lt"/>
                <a:ea typeface="+mn-ea"/>
                <a:cs typeface="+mn-cs"/>
              </a:rPr>
              <a:t>Bank of Turkey </a:t>
            </a:r>
            <a:r>
              <a:rPr lang="tr-TR" sz="1400" kern="1200" dirty="0">
                <a:solidFill>
                  <a:prstClr val="black"/>
                </a:solidFill>
                <a:latin typeface="+mj-lt"/>
                <a:ea typeface="+mn-ea"/>
                <a:cs typeface="+mn-cs"/>
              </a:rPr>
              <a:t>w</a:t>
            </a:r>
            <a:r>
              <a:rPr lang="en-GB" sz="1400" kern="1200" dirty="0" err="1">
                <a:solidFill>
                  <a:prstClr val="black"/>
                </a:solidFill>
                <a:latin typeface="+mj-lt"/>
                <a:ea typeface="+mn-ea"/>
                <a:cs typeface="+mn-cs"/>
              </a:rPr>
              <a:t>ithin</a:t>
            </a:r>
            <a:r>
              <a:rPr lang="en-GB" sz="1400" kern="1200" dirty="0">
                <a:solidFill>
                  <a:prstClr val="black"/>
                </a:solidFill>
                <a:latin typeface="+mj-lt"/>
                <a:ea typeface="+mn-ea"/>
                <a:cs typeface="+mn-cs"/>
              </a:rPr>
              <a:t> the Framework of </a:t>
            </a:r>
            <a:r>
              <a:rPr lang="en-GB" sz="1400" kern="1200" dirty="0" err="1">
                <a:solidFill>
                  <a:prstClr val="black"/>
                </a:solidFill>
                <a:latin typeface="+mj-lt"/>
                <a:ea typeface="+mn-ea"/>
                <a:cs typeface="+mn-cs"/>
              </a:rPr>
              <a:t>Financi</a:t>
            </a:r>
            <a:r>
              <a:rPr lang="tr-TR" sz="1400" kern="1200" dirty="0" err="1">
                <a:solidFill>
                  <a:prstClr val="black"/>
                </a:solidFill>
                <a:latin typeface="+mj-lt"/>
                <a:ea typeface="+mn-ea"/>
                <a:cs typeface="+mn-cs"/>
              </a:rPr>
              <a:t>ng</a:t>
            </a:r>
            <a:r>
              <a:rPr lang="tr-TR" sz="1400" kern="1200" dirty="0">
                <a:solidFill>
                  <a:prstClr val="black"/>
                </a:solidFill>
                <a:latin typeface="+mj-lt"/>
                <a:ea typeface="+mn-ea"/>
                <a:cs typeface="+mn-cs"/>
              </a:rPr>
              <a:t> </a:t>
            </a:r>
            <a:r>
              <a:rPr lang="tr-TR" sz="1400" kern="1200" dirty="0" err="1">
                <a:solidFill>
                  <a:prstClr val="black"/>
                </a:solidFill>
                <a:latin typeface="+mj-lt"/>
                <a:ea typeface="+mn-ea"/>
                <a:cs typeface="+mn-cs"/>
              </a:rPr>
              <a:t>and</a:t>
            </a:r>
            <a:r>
              <a:rPr lang="tr-TR" sz="1400" kern="1200" dirty="0">
                <a:solidFill>
                  <a:prstClr val="black"/>
                </a:solidFill>
                <a:latin typeface="+mj-lt"/>
                <a:ea typeface="+mn-ea"/>
                <a:cs typeface="+mn-cs"/>
              </a:rPr>
              <a:t> </a:t>
            </a:r>
            <a:r>
              <a:rPr lang="tr-TR" sz="1400" kern="1200" dirty="0" err="1">
                <a:solidFill>
                  <a:prstClr val="black"/>
                </a:solidFill>
                <a:latin typeface="+mj-lt"/>
                <a:ea typeface="+mn-ea"/>
                <a:cs typeface="+mn-cs"/>
              </a:rPr>
              <a:t>Monitoring</a:t>
            </a:r>
            <a:r>
              <a:rPr lang="tr-TR" sz="1400" kern="1200" dirty="0">
                <a:solidFill>
                  <a:prstClr val="black"/>
                </a:solidFill>
                <a:latin typeface="+mj-lt"/>
                <a:ea typeface="+mn-ea"/>
                <a:cs typeface="+mn-cs"/>
              </a:rPr>
              <a:t> p</a:t>
            </a:r>
            <a:r>
              <a:rPr lang="en-GB" sz="1400" kern="1200" dirty="0" err="1">
                <a:solidFill>
                  <a:prstClr val="black"/>
                </a:solidFill>
                <a:latin typeface="+mj-lt"/>
                <a:ea typeface="+mn-ea"/>
                <a:cs typeface="+mn-cs"/>
              </a:rPr>
              <a:t>rovided</a:t>
            </a:r>
            <a:r>
              <a:rPr lang="en-GB" sz="1400" kern="1200" dirty="0">
                <a:solidFill>
                  <a:prstClr val="black"/>
                </a:solidFill>
                <a:latin typeface="+mj-lt"/>
                <a:ea typeface="+mn-ea"/>
                <a:cs typeface="+mn-cs"/>
              </a:rPr>
              <a:t> under the COMCEC Project Funding</a:t>
            </a:r>
            <a:r>
              <a:rPr lang="tr-TR" sz="1400" kern="1200" dirty="0">
                <a:solidFill>
                  <a:prstClr val="black"/>
                </a:solidFill>
                <a:latin typeface="+mj-lt"/>
                <a:ea typeface="+mn-ea"/>
                <a:cs typeface="+mn-cs"/>
              </a:rPr>
              <a:t>.</a:t>
            </a:r>
            <a:endParaRPr lang="en-GB" sz="1400" kern="1200" dirty="0">
              <a:solidFill>
                <a:prstClr val="black"/>
              </a:solidFill>
              <a:latin typeface="+mj-lt"/>
              <a:ea typeface="+mn-ea"/>
              <a:cs typeface="+mn-cs"/>
            </a:endParaRPr>
          </a:p>
          <a:p>
            <a:pPr algn="just" defTabSz="914400" hangingPunct="1"/>
            <a:endParaRPr lang="en-GB" sz="1400" kern="1200" dirty="0">
              <a:solidFill>
                <a:prstClr val="black"/>
              </a:solidFill>
              <a:latin typeface="+mj-lt"/>
              <a:ea typeface="+mn-ea"/>
              <a:cs typeface="+mn-cs"/>
            </a:endParaRPr>
          </a:p>
          <a:p>
            <a:pPr marL="285750" indent="-285750" algn="just" defTabSz="914400" hangingPunct="1">
              <a:buFont typeface="Arial" panose="020B0604020202020204" pitchFamily="34" charset="0"/>
              <a:buChar char="•"/>
            </a:pPr>
            <a:r>
              <a:rPr lang="en-GB" sz="1400" b="1" u="sng" kern="1200" dirty="0">
                <a:solidFill>
                  <a:prstClr val="black"/>
                </a:solidFill>
                <a:latin typeface="+mj-lt"/>
                <a:ea typeface="+mn-ea"/>
                <a:cs typeface="+mn-cs"/>
              </a:rPr>
              <a:t>PURPOSE and SCOPE</a:t>
            </a:r>
          </a:p>
          <a:p>
            <a:pPr marL="623888" algn="just" defTabSz="312738" hangingPunct="1"/>
            <a:r>
              <a:rPr lang="en-GB" sz="1400" kern="1200" dirty="0">
                <a:solidFill>
                  <a:prstClr val="black"/>
                </a:solidFill>
                <a:latin typeface="+mj-lt"/>
                <a:ea typeface="+mn-ea"/>
                <a:cs typeface="+mn-cs"/>
              </a:rPr>
              <a:t>	</a:t>
            </a:r>
            <a:endParaRPr lang="tr-TR" sz="1400" kern="1200" dirty="0">
              <a:solidFill>
                <a:prstClr val="black"/>
              </a:solidFill>
              <a:latin typeface="+mj-lt"/>
              <a:ea typeface="+mn-ea"/>
              <a:cs typeface="+mn-cs"/>
            </a:endParaRPr>
          </a:p>
          <a:p>
            <a:pPr marL="623888" algn="just" defTabSz="312738" hangingPunct="1"/>
            <a:r>
              <a:rPr lang="en-GB" sz="1400" kern="1200" dirty="0">
                <a:solidFill>
                  <a:prstClr val="black"/>
                </a:solidFill>
                <a:latin typeface="+mj-lt"/>
                <a:ea typeface="+mn-ea"/>
                <a:cs typeface="+mn-cs"/>
              </a:rPr>
              <a:t>The purpose of the Contract is </a:t>
            </a:r>
            <a:r>
              <a:rPr lang="en-GB" sz="1400" b="1" kern="1200" dirty="0">
                <a:solidFill>
                  <a:prstClr val="black"/>
                </a:solidFill>
                <a:latin typeface="+mj-lt"/>
                <a:ea typeface="+mn-ea"/>
                <a:cs typeface="+mn-cs"/>
              </a:rPr>
              <a:t>to define the rights, obligations and</a:t>
            </a:r>
            <a:r>
              <a:rPr lang="tr-TR" sz="1400" b="1" kern="1200" dirty="0">
                <a:solidFill>
                  <a:prstClr val="black"/>
                </a:solidFill>
                <a:latin typeface="+mj-lt"/>
                <a:ea typeface="+mn-ea"/>
                <a:cs typeface="+mn-cs"/>
              </a:rPr>
              <a:t> </a:t>
            </a:r>
            <a:r>
              <a:rPr lang="en-GB" sz="1400" b="1" kern="1200" dirty="0">
                <a:solidFill>
                  <a:prstClr val="black"/>
                </a:solidFill>
                <a:latin typeface="+mj-lt"/>
                <a:ea typeface="+mn-ea"/>
                <a:cs typeface="+mn-cs"/>
              </a:rPr>
              <a:t>responsibilities of the Bank and Project Owner</a:t>
            </a:r>
            <a:r>
              <a:rPr lang="en-GB" sz="1400" kern="1200" dirty="0">
                <a:solidFill>
                  <a:prstClr val="black"/>
                </a:solidFill>
                <a:latin typeface="+mj-lt"/>
                <a:ea typeface="+mn-ea"/>
                <a:cs typeface="+mn-cs"/>
              </a:rPr>
              <a:t> in the efficient and timely 	implementation process of the projects</a:t>
            </a:r>
            <a:r>
              <a:rPr lang="tr-TR" sz="1400" kern="1200" dirty="0">
                <a:solidFill>
                  <a:prstClr val="black"/>
                </a:solidFill>
                <a:latin typeface="+mj-lt"/>
                <a:ea typeface="+mn-ea"/>
                <a:cs typeface="+mn-cs"/>
              </a:rPr>
              <a:t>.</a:t>
            </a:r>
          </a:p>
          <a:p>
            <a:pPr marL="623888" algn="just" defTabSz="312738" hangingPunct="1"/>
            <a:r>
              <a:rPr lang="tr-TR" sz="1400" kern="1200" dirty="0">
                <a:solidFill>
                  <a:prstClr val="black"/>
                </a:solidFill>
                <a:latin typeface="+mj-lt"/>
                <a:ea typeface="+mn-ea"/>
                <a:cs typeface="+mn-cs"/>
              </a:rPr>
              <a:t>	</a:t>
            </a:r>
          </a:p>
          <a:p>
            <a:pPr marL="623888" algn="just" defTabSz="312738" hangingPunct="1">
              <a:tabLst>
                <a:tab pos="90488" algn="l"/>
              </a:tabLst>
            </a:pPr>
            <a:r>
              <a:rPr lang="tr-TR" sz="1400" kern="1200" dirty="0">
                <a:solidFill>
                  <a:prstClr val="black"/>
                </a:solidFill>
                <a:latin typeface="+mj-lt"/>
                <a:ea typeface="+mn-ea"/>
                <a:cs typeface="+mn-cs"/>
              </a:rPr>
              <a:t>	</a:t>
            </a:r>
            <a:r>
              <a:rPr lang="en-US" sz="1400" kern="1200" dirty="0">
                <a:solidFill>
                  <a:prstClr val="black"/>
                </a:solidFill>
                <a:latin typeface="+mj-lt"/>
                <a:ea typeface="+mn-ea"/>
                <a:cs typeface="+mn-cs"/>
              </a:rPr>
              <a:t>The Project Owner will be awarded the grant on the terms and conditions set out in the Contract</a:t>
            </a:r>
            <a:r>
              <a:rPr lang="tr-TR" sz="1400" kern="1200" dirty="0">
                <a:solidFill>
                  <a:prstClr val="black"/>
                </a:solidFill>
                <a:latin typeface="+mj-lt"/>
                <a:ea typeface="+mn-ea"/>
                <a:cs typeface="+mn-cs"/>
              </a:rPr>
              <a:t>.</a:t>
            </a:r>
            <a:endParaRPr lang="en-GB" sz="1400" kern="1200" dirty="0">
              <a:solidFill>
                <a:prstClr val="black"/>
              </a:solidFill>
              <a:latin typeface="+mj-lt"/>
              <a:ea typeface="+mn-ea"/>
              <a:cs typeface="+mn-cs"/>
            </a:endParaRPr>
          </a:p>
        </p:txBody>
      </p:sp>
      <p:sp>
        <p:nvSpPr>
          <p:cNvPr id="19" name="Dikdörtgen 18">
            <a:extLst>
              <a:ext uri="{FF2B5EF4-FFF2-40B4-BE49-F238E27FC236}">
                <a16:creationId xmlns:a16="http://schemas.microsoft.com/office/drawing/2014/main" id="{E32F5D5A-743E-4F3D-B3DF-04BF3ECEA04E}"/>
              </a:ext>
            </a:extLst>
          </p:cNvPr>
          <p:cNvSpPr/>
          <p:nvPr/>
        </p:nvSpPr>
        <p:spPr>
          <a:xfrm>
            <a:off x="213634" y="189949"/>
            <a:ext cx="8692564" cy="461665"/>
          </a:xfrm>
          <a:prstGeom prst="rect">
            <a:avLst/>
          </a:prstGeom>
        </p:spPr>
        <p:txBody>
          <a:bodyPr wrap="square">
            <a:spAutoFit/>
          </a:bodyPr>
          <a:lstStyle/>
          <a:p>
            <a:pPr lvl="1" indent="0" defTabSz="914400" hangingPunct="1">
              <a:lnSpc>
                <a:spcPct val="150000"/>
              </a:lnSpc>
              <a:buClr>
                <a:srgbClr val="4F81BD">
                  <a:lumMod val="75000"/>
                </a:srgbClr>
              </a:buClr>
            </a:pPr>
            <a:r>
              <a:rPr lang="tr-TR" sz="1600" b="1" kern="1200" dirty="0">
                <a:solidFill>
                  <a:prstClr val="black"/>
                </a:solidFill>
                <a:latin typeface="Calibri"/>
                <a:ea typeface="+mn-ea"/>
                <a:cs typeface="+mn-cs"/>
              </a:rPr>
              <a:t>     </a:t>
            </a:r>
            <a:r>
              <a:rPr lang="tr-TR" sz="1600" b="1" kern="1200" dirty="0">
                <a:solidFill>
                  <a:prstClr val="black"/>
                </a:solidFill>
                <a:effectLst>
                  <a:outerShdw blurRad="38100" dist="38100" dir="2700000" algn="tl">
                    <a:srgbClr val="000000">
                      <a:alpha val="43137"/>
                    </a:srgbClr>
                  </a:outerShdw>
                </a:effectLst>
                <a:latin typeface="+mj-lt"/>
                <a:ea typeface="+mn-ea"/>
                <a:cs typeface="+mn-cs"/>
              </a:rPr>
              <a:t>FUNDAMENTAL DOCUMENT: THE CONTRACT BETWEEN THE BANK AND THE PROJECT OWNERS</a:t>
            </a:r>
            <a:endParaRPr lang="en-US" sz="1600" b="1" kern="1200" dirty="0">
              <a:solidFill>
                <a:prstClr val="black"/>
              </a:solidFill>
              <a:effectLst>
                <a:outerShdw blurRad="38100" dist="38100" dir="2700000" algn="tl">
                  <a:srgbClr val="000000">
                    <a:alpha val="43137"/>
                  </a:srgbClr>
                </a:outerShdw>
              </a:effectLst>
              <a:latin typeface="+mj-lt"/>
              <a:ea typeface="+mn-ea"/>
              <a:cs typeface="+mn-cs"/>
            </a:endParaRPr>
          </a:p>
        </p:txBody>
      </p:sp>
      <p:cxnSp>
        <p:nvCxnSpPr>
          <p:cNvPr id="22" name="AutoShape 3"/>
          <p:cNvCxnSpPr>
            <a:cxnSpLocks noChangeShapeType="1"/>
          </p:cNvCxnSpPr>
          <p:nvPr/>
        </p:nvCxnSpPr>
        <p:spPr bwMode="auto">
          <a:xfrm>
            <a:off x="162745" y="685481"/>
            <a:ext cx="8480513" cy="0"/>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HUMAN RESOURCES - </a:t>
            </a:r>
            <a:r>
              <a:rPr kumimoji="0" lang="tr-TR" sz="1600" b="1" i="0" u="none" strike="noStrike" kern="1200" cap="none" spc="0" normalizeH="0" baseline="0" noProof="0" dirty="0" err="1">
                <a:ln>
                  <a:noFill/>
                </a:ln>
                <a:solidFill>
                  <a:schemeClr val="tx1"/>
                </a:solidFill>
                <a:effectLst/>
                <a:uLnTx/>
                <a:uFillTx/>
                <a:latin typeface="Calibri"/>
                <a:ea typeface="+mn-ea"/>
                <a:cs typeface="+mn-cs"/>
              </a:rPr>
              <a:t>Example</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66" y="811646"/>
            <a:ext cx="7409359" cy="3546279"/>
          </a:xfrm>
          <a:prstGeom prst="rect">
            <a:avLst/>
          </a:prstGeom>
        </p:spPr>
      </p:pic>
      <p:sp>
        <p:nvSpPr>
          <p:cNvPr id="12" name="Slide Number Placeholder 1">
            <a:extLst>
              <a:ext uri="{FF2B5EF4-FFF2-40B4-BE49-F238E27FC236}">
                <a16:creationId xmlns:a16="http://schemas.microsoft.com/office/drawing/2014/main" id="{84F14482-F48D-4D3A-B39A-EBC6838A290B}"/>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20</a:t>
            </a:r>
            <a:endParaRPr lang="uk-UA" dirty="0">
              <a:solidFill>
                <a:schemeClr val="bg1"/>
              </a:solidFill>
            </a:endParaRPr>
          </a:p>
        </p:txBody>
      </p:sp>
    </p:spTree>
    <p:extLst>
      <p:ext uri="{BB962C8B-B14F-4D97-AF65-F5344CB8AC3E}">
        <p14:creationId xmlns:p14="http://schemas.microsoft.com/office/powerpoint/2010/main" val="392746090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0893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WORKSHOP</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06" y="869731"/>
            <a:ext cx="8185736" cy="3490136"/>
          </a:xfrm>
          <a:prstGeom prst="rect">
            <a:avLst/>
          </a:prstGeom>
        </p:spPr>
      </p:pic>
      <p:sp>
        <p:nvSpPr>
          <p:cNvPr id="21" name="Slide Number Placeholder 1">
            <a:extLst>
              <a:ext uri="{FF2B5EF4-FFF2-40B4-BE49-F238E27FC236}">
                <a16:creationId xmlns:a16="http://schemas.microsoft.com/office/drawing/2014/main" id="{CE927369-8AC5-4618-8850-AF5386655244}"/>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21</a:t>
            </a:r>
            <a:endParaRPr lang="uk-UA" dirty="0">
              <a:solidFill>
                <a:schemeClr val="bg1"/>
              </a:solidFill>
            </a:endParaRPr>
          </a:p>
        </p:txBody>
      </p:sp>
    </p:spTree>
    <p:extLst>
      <p:ext uri="{BB962C8B-B14F-4D97-AF65-F5344CB8AC3E}">
        <p14:creationId xmlns:p14="http://schemas.microsoft.com/office/powerpoint/2010/main" val="253632899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WORKSHOP - </a:t>
            </a:r>
            <a:r>
              <a:rPr kumimoji="0" lang="tr-TR" sz="1600" b="1" i="0" u="none" strike="noStrike" kern="1200" cap="none" spc="0" normalizeH="0" baseline="0" noProof="0" dirty="0" err="1">
                <a:ln>
                  <a:noFill/>
                </a:ln>
                <a:solidFill>
                  <a:schemeClr val="tx1"/>
                </a:solidFill>
                <a:effectLst/>
                <a:uLnTx/>
                <a:uFillTx/>
                <a:latin typeface="Calibri"/>
                <a:ea typeface="+mn-ea"/>
                <a:cs typeface="+mn-cs"/>
              </a:rPr>
              <a:t>Example</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54361"/>
            <a:ext cx="8623998" cy="3505505"/>
          </a:xfrm>
          <a:prstGeom prst="rect">
            <a:avLst/>
          </a:prstGeom>
        </p:spPr>
      </p:pic>
      <p:sp>
        <p:nvSpPr>
          <p:cNvPr id="12" name="Slide Number Placeholder 1">
            <a:extLst>
              <a:ext uri="{FF2B5EF4-FFF2-40B4-BE49-F238E27FC236}">
                <a16:creationId xmlns:a16="http://schemas.microsoft.com/office/drawing/2014/main" id="{1F86F6EC-75FB-4CCF-BEEF-BA4ADD758C96}"/>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22</a:t>
            </a:r>
            <a:endParaRPr lang="uk-UA" dirty="0">
              <a:solidFill>
                <a:schemeClr val="bg1"/>
              </a:solidFill>
            </a:endParaRPr>
          </a:p>
        </p:txBody>
      </p:sp>
    </p:spTree>
    <p:extLst>
      <p:ext uri="{BB962C8B-B14F-4D97-AF65-F5344CB8AC3E}">
        <p14:creationId xmlns:p14="http://schemas.microsoft.com/office/powerpoint/2010/main" val="156420692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TRAINING - </a:t>
            </a:r>
            <a:r>
              <a:rPr kumimoji="0" lang="tr-TR" sz="1600" b="1" i="0" u="none" strike="noStrike" kern="1200" cap="none" spc="0" normalizeH="0" baseline="0" noProof="0" dirty="0" err="1">
                <a:ln>
                  <a:noFill/>
                </a:ln>
                <a:solidFill>
                  <a:schemeClr val="tx1"/>
                </a:solidFill>
                <a:effectLst/>
                <a:uLnTx/>
                <a:uFillTx/>
                <a:latin typeface="Calibri"/>
                <a:ea typeface="+mn-ea"/>
                <a:cs typeface="+mn-cs"/>
              </a:rPr>
              <a:t>Example</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17708"/>
            <a:ext cx="8581655" cy="3593195"/>
          </a:xfrm>
          <a:prstGeom prst="rect">
            <a:avLst/>
          </a:prstGeom>
        </p:spPr>
      </p:pic>
      <p:sp>
        <p:nvSpPr>
          <p:cNvPr id="12" name="Slide Number Placeholder 1">
            <a:extLst>
              <a:ext uri="{FF2B5EF4-FFF2-40B4-BE49-F238E27FC236}">
                <a16:creationId xmlns:a16="http://schemas.microsoft.com/office/drawing/2014/main" id="{B59C1208-BF9E-46C1-86B9-9707ACD1905C}"/>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23</a:t>
            </a:r>
            <a:endParaRPr lang="uk-UA" dirty="0">
              <a:solidFill>
                <a:schemeClr val="bg1"/>
              </a:solidFill>
            </a:endParaRPr>
          </a:p>
        </p:txBody>
      </p:sp>
    </p:spTree>
    <p:extLst>
      <p:ext uri="{BB962C8B-B14F-4D97-AF65-F5344CB8AC3E}">
        <p14:creationId xmlns:p14="http://schemas.microsoft.com/office/powerpoint/2010/main" val="107406169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STUDY VISIT</a:t>
            </a:r>
          </a:p>
        </p:txBody>
      </p:sp>
      <p:sp>
        <p:nvSpPr>
          <p:cNvPr id="14" name="Dikdörtgen 13"/>
          <p:cNvSpPr/>
          <p:nvPr/>
        </p:nvSpPr>
        <p:spPr>
          <a:xfrm>
            <a:off x="1523834" y="-98673"/>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FINANCIAL PROGRESS REPORT</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11" y="1113114"/>
            <a:ext cx="8185736" cy="3075888"/>
          </a:xfrm>
          <a:prstGeom prst="rect">
            <a:avLst/>
          </a:prstGeom>
        </p:spPr>
      </p:pic>
      <p:sp>
        <p:nvSpPr>
          <p:cNvPr id="12" name="Slide Number Placeholder 1">
            <a:extLst>
              <a:ext uri="{FF2B5EF4-FFF2-40B4-BE49-F238E27FC236}">
                <a16:creationId xmlns:a16="http://schemas.microsoft.com/office/drawing/2014/main" id="{2796B2FF-311C-45F3-9803-2D47E945EEA4}"/>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24</a:t>
            </a:r>
            <a:endParaRPr lang="uk-UA" dirty="0">
              <a:solidFill>
                <a:schemeClr val="bg1"/>
              </a:solidFill>
            </a:endParaRPr>
          </a:p>
        </p:txBody>
      </p:sp>
    </p:spTree>
    <p:extLst>
      <p:ext uri="{BB962C8B-B14F-4D97-AF65-F5344CB8AC3E}">
        <p14:creationId xmlns:p14="http://schemas.microsoft.com/office/powerpoint/2010/main" val="203994673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CONFERENCE AND SEMINAR</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19" y="820124"/>
            <a:ext cx="8181109" cy="3521490"/>
          </a:xfrm>
          <a:prstGeom prst="rect">
            <a:avLst/>
          </a:prstGeom>
        </p:spPr>
      </p:pic>
      <p:sp>
        <p:nvSpPr>
          <p:cNvPr id="12" name="Slide Number Placeholder 1">
            <a:extLst>
              <a:ext uri="{FF2B5EF4-FFF2-40B4-BE49-F238E27FC236}">
                <a16:creationId xmlns:a16="http://schemas.microsoft.com/office/drawing/2014/main" id="{AFADD48F-FA84-41B1-B350-039E459A9E38}"/>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25</a:t>
            </a:r>
            <a:endParaRPr lang="uk-UA" dirty="0">
              <a:solidFill>
                <a:schemeClr val="bg1"/>
              </a:solidFill>
            </a:endParaRPr>
          </a:p>
        </p:txBody>
      </p:sp>
    </p:spTree>
    <p:extLst>
      <p:ext uri="{BB962C8B-B14F-4D97-AF65-F5344CB8AC3E}">
        <p14:creationId xmlns:p14="http://schemas.microsoft.com/office/powerpoint/2010/main" val="188723397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ASSOCIATED INVESTMENT</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25236"/>
            <a:ext cx="8541327" cy="3237428"/>
          </a:xfrm>
          <a:prstGeom prst="rect">
            <a:avLst/>
          </a:prstGeom>
        </p:spPr>
      </p:pic>
      <p:sp>
        <p:nvSpPr>
          <p:cNvPr id="12" name="Slide Number Placeholder 1">
            <a:extLst>
              <a:ext uri="{FF2B5EF4-FFF2-40B4-BE49-F238E27FC236}">
                <a16:creationId xmlns:a16="http://schemas.microsoft.com/office/drawing/2014/main" id="{16A61F42-BA85-4590-9E1A-953BA1B714FD}"/>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26</a:t>
            </a:r>
            <a:endParaRPr lang="uk-UA" dirty="0">
              <a:solidFill>
                <a:schemeClr val="bg1"/>
              </a:solidFill>
            </a:endParaRPr>
          </a:p>
        </p:txBody>
      </p:sp>
    </p:spTree>
    <p:extLst>
      <p:ext uri="{BB962C8B-B14F-4D97-AF65-F5344CB8AC3E}">
        <p14:creationId xmlns:p14="http://schemas.microsoft.com/office/powerpoint/2010/main" val="390008540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INCIDENTALS</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2" name="Slide Number Placeholder 1">
            <a:extLst>
              <a:ext uri="{FF2B5EF4-FFF2-40B4-BE49-F238E27FC236}">
                <a16:creationId xmlns:a16="http://schemas.microsoft.com/office/drawing/2014/main" id="{61D8AA2D-BEE4-41AB-BE6E-D579EF5859E3}"/>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27</a:t>
            </a:r>
            <a:endParaRPr lang="uk-UA" dirty="0">
              <a:solidFill>
                <a:schemeClr val="bg1"/>
              </a:solidFill>
            </a:endParaRPr>
          </a:p>
        </p:txBody>
      </p:sp>
      <p:pic>
        <p:nvPicPr>
          <p:cNvPr id="19" name="Picture 18">
            <a:extLst>
              <a:ext uri="{FF2B5EF4-FFF2-40B4-BE49-F238E27FC236}">
                <a16:creationId xmlns:a16="http://schemas.microsoft.com/office/drawing/2014/main" id="{BCE292AD-D8CC-4DFD-A133-31EB664A8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57" y="1821007"/>
            <a:ext cx="8579005" cy="1408711"/>
          </a:xfrm>
          <a:prstGeom prst="rect">
            <a:avLst/>
          </a:prstGeom>
        </p:spPr>
      </p:pic>
    </p:spTree>
    <p:extLst>
      <p:ext uri="{BB962C8B-B14F-4D97-AF65-F5344CB8AC3E}">
        <p14:creationId xmlns:p14="http://schemas.microsoft.com/office/powerpoint/2010/main" val="297861703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latin typeface="Calibri"/>
                <a:ea typeface="+mn-ea"/>
                <a:cs typeface="+mn-cs"/>
              </a:rPr>
              <a:t>ANNEX- 8 ADDENDUM FORM</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ADDENDUM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2" name="Slide Number Placeholder 1">
            <a:extLst>
              <a:ext uri="{FF2B5EF4-FFF2-40B4-BE49-F238E27FC236}">
                <a16:creationId xmlns:a16="http://schemas.microsoft.com/office/drawing/2014/main" id="{11584D13-915A-4650-A855-E414B208650F}"/>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28</a:t>
            </a:r>
            <a:endParaRPr lang="uk-UA" dirty="0">
              <a:solidFill>
                <a:schemeClr val="bg1"/>
              </a:solidFill>
            </a:endParaRPr>
          </a:p>
        </p:txBody>
      </p:sp>
      <p:pic>
        <p:nvPicPr>
          <p:cNvPr id="14" name="Picture 13">
            <a:extLst>
              <a:ext uri="{FF2B5EF4-FFF2-40B4-BE49-F238E27FC236}">
                <a16:creationId xmlns:a16="http://schemas.microsoft.com/office/drawing/2014/main" id="{73C18F53-C35A-4A49-854A-64958F9E1178}"/>
              </a:ext>
            </a:extLst>
          </p:cNvPr>
          <p:cNvPicPr>
            <a:picLocks noChangeAspect="1"/>
          </p:cNvPicPr>
          <p:nvPr/>
        </p:nvPicPr>
        <p:blipFill>
          <a:blip r:embed="rId5"/>
          <a:stretch>
            <a:fillRect/>
          </a:stretch>
        </p:blipFill>
        <p:spPr>
          <a:xfrm>
            <a:off x="3220826" y="993895"/>
            <a:ext cx="2781922" cy="3794520"/>
          </a:xfrm>
          <a:prstGeom prst="rect">
            <a:avLst/>
          </a:prstGeom>
          <a:ln>
            <a:solidFill>
              <a:schemeClr val="tx1"/>
            </a:solidFill>
          </a:ln>
        </p:spPr>
      </p:pic>
    </p:spTree>
    <p:extLst>
      <p:ext uri="{BB962C8B-B14F-4D97-AF65-F5344CB8AC3E}">
        <p14:creationId xmlns:p14="http://schemas.microsoft.com/office/powerpoint/2010/main" val="389621668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latin typeface="Calibri"/>
                <a:ea typeface="+mn-ea"/>
                <a:cs typeface="+mn-cs"/>
              </a:rPr>
              <a:t>ANNEX- 8 ADDENDUM FORM</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ADDENDUM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1178" y="1088992"/>
            <a:ext cx="3583455" cy="3481210"/>
          </a:xfrm>
          <a:prstGeom prst="rect">
            <a:avLst/>
          </a:prstGeom>
          <a:ln>
            <a:solidFill>
              <a:schemeClr val="tx1"/>
            </a:solidFill>
          </a:ln>
        </p:spPr>
      </p:pic>
      <p:sp>
        <p:nvSpPr>
          <p:cNvPr id="12" name="Slide Number Placeholder 1">
            <a:extLst>
              <a:ext uri="{FF2B5EF4-FFF2-40B4-BE49-F238E27FC236}">
                <a16:creationId xmlns:a16="http://schemas.microsoft.com/office/drawing/2014/main" id="{4E5FA742-0704-427E-9866-6CB1174FC684}"/>
              </a:ext>
            </a:extLst>
          </p:cNvPr>
          <p:cNvSpPr txBox="1">
            <a:spLocks/>
          </p:cNvSpPr>
          <p:nvPr/>
        </p:nvSpPr>
        <p:spPr>
          <a:xfrm>
            <a:off x="8380974" y="4795062"/>
            <a:ext cx="318760" cy="276999"/>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dirty="0">
                <a:solidFill>
                  <a:schemeClr val="bg1"/>
                </a:solidFill>
              </a:rPr>
              <a:t>29</a:t>
            </a:r>
            <a:endParaRPr lang="uk-UA" dirty="0">
              <a:solidFill>
                <a:schemeClr val="bg1"/>
              </a:solidFill>
            </a:endParaRPr>
          </a:p>
        </p:txBody>
      </p:sp>
    </p:spTree>
    <p:extLst>
      <p:ext uri="{BB962C8B-B14F-4D97-AF65-F5344CB8AC3E}">
        <p14:creationId xmlns:p14="http://schemas.microsoft.com/office/powerpoint/2010/main" val="168882442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txBox="1">
            <a:spLocks/>
          </p:cNvSpPr>
          <p:nvPr/>
        </p:nvSpPr>
        <p:spPr>
          <a:xfrm flipH="1">
            <a:off x="8241432" y="4750297"/>
            <a:ext cx="317032"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a:t>
            </a:r>
            <a:endParaRPr lang="uk-UA" sz="1125" dirty="0">
              <a:solidFill>
                <a:schemeClr val="bg1"/>
              </a:solidFill>
            </a:endParaRPr>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04742" y="676431"/>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9" name="Dikdörtgen 18"/>
          <p:cNvSpPr/>
          <p:nvPr/>
        </p:nvSpPr>
        <p:spPr>
          <a:xfrm>
            <a:off x="1403648" y="122907"/>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GENERAL STRUCTURE &amp; PROCESS FLOW</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Metin kutusu 20">
            <a:extLst>
              <a:ext uri="{FF2B5EF4-FFF2-40B4-BE49-F238E27FC236}">
                <a16:creationId xmlns:a16="http://schemas.microsoft.com/office/drawing/2014/main" id="{5A90AC1C-F835-436B-8B69-D9105D111E23}"/>
              </a:ext>
            </a:extLst>
          </p:cNvPr>
          <p:cNvSpPr txBox="1"/>
          <p:nvPr/>
        </p:nvSpPr>
        <p:spPr>
          <a:xfrm>
            <a:off x="546067" y="3853816"/>
            <a:ext cx="8077004" cy="523220"/>
          </a:xfrm>
          <a:prstGeom prst="rect">
            <a:avLst/>
          </a:prstGeom>
          <a:noFill/>
          <a:ln>
            <a:solidFill>
              <a:srgbClr val="4F81BD"/>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Calibri"/>
                <a:ea typeface="+mn-ea"/>
                <a:cs typeface="+mn-cs"/>
              </a:rPr>
              <a:t>The Bank and CCO are not responsible for the implementation of project activities. Responsibility for the implementation of the project activities rests only with the PO.</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506" y="925727"/>
            <a:ext cx="4989908" cy="2703891"/>
          </a:xfrm>
          <a:prstGeom prst="rect">
            <a:avLst/>
          </a:prstGeom>
        </p:spPr>
      </p:pic>
      <p:sp>
        <p:nvSpPr>
          <p:cNvPr id="12" name="Triangle">
            <a:extLst>
              <a:ext uri="{FF2B5EF4-FFF2-40B4-BE49-F238E27FC236}">
                <a16:creationId xmlns:a16="http://schemas.microsoft.com/office/drawing/2014/main" id="{06F159BA-DBA0-4FA4-8A4B-4A424D471932}"/>
              </a:ext>
            </a:extLst>
          </p:cNvPr>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3" name="Slide Number Placeholder 1">
            <a:extLst>
              <a:ext uri="{FF2B5EF4-FFF2-40B4-BE49-F238E27FC236}">
                <a16:creationId xmlns:a16="http://schemas.microsoft.com/office/drawing/2014/main" id="{9F2B386F-B2BC-406E-AA5F-A3D0DD31FC83}"/>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a:t>
            </a:r>
            <a:endParaRPr lang="uk-UA" dirty="0">
              <a:solidFill>
                <a:schemeClr val="bg1"/>
              </a:solidFill>
            </a:endParaRPr>
          </a:p>
        </p:txBody>
      </p:sp>
    </p:spTree>
    <p:extLst>
      <p:ext uri="{BB962C8B-B14F-4D97-AF65-F5344CB8AC3E}">
        <p14:creationId xmlns:p14="http://schemas.microsoft.com/office/powerpoint/2010/main" val="105285714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latin typeface="Calibri"/>
                <a:ea typeface="+mn-ea"/>
                <a:cs typeface="+mn-cs"/>
              </a:rPr>
              <a:t>ANNEX- 9 NOTIFICATION FORM</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NOTIFICATION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12" name="Slide Number Placeholder 1">
            <a:extLst>
              <a:ext uri="{FF2B5EF4-FFF2-40B4-BE49-F238E27FC236}">
                <a16:creationId xmlns:a16="http://schemas.microsoft.com/office/drawing/2014/main" id="{CBEE0D3B-302E-451A-A4A6-249C9D4C0FFD}"/>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30</a:t>
            </a:r>
            <a:endParaRPr lang="uk-UA" dirty="0">
              <a:solidFill>
                <a:schemeClr val="bg1"/>
              </a:solidFill>
            </a:endParaRPr>
          </a:p>
        </p:txBody>
      </p:sp>
      <p:pic>
        <p:nvPicPr>
          <p:cNvPr id="14" name="Picture 13">
            <a:extLst>
              <a:ext uri="{FF2B5EF4-FFF2-40B4-BE49-F238E27FC236}">
                <a16:creationId xmlns:a16="http://schemas.microsoft.com/office/drawing/2014/main" id="{7A4CD581-A907-426D-9D82-CDB5AF946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2892" y="966891"/>
            <a:ext cx="3020027" cy="3768400"/>
          </a:xfrm>
          <a:prstGeom prst="rect">
            <a:avLst/>
          </a:prstGeom>
          <a:ln>
            <a:solidFill>
              <a:schemeClr val="tx1"/>
            </a:solidFill>
          </a:ln>
        </p:spPr>
      </p:pic>
    </p:spTree>
    <p:extLst>
      <p:ext uri="{BB962C8B-B14F-4D97-AF65-F5344CB8AC3E}">
        <p14:creationId xmlns:p14="http://schemas.microsoft.com/office/powerpoint/2010/main" val="404550679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latin typeface="Calibri"/>
                <a:ea typeface="+mn-ea"/>
                <a:cs typeface="+mn-cs"/>
              </a:rPr>
              <a:t>ANNEX- 9 NOTIFICATION FORM</a:t>
            </a:r>
            <a:endParaRPr kumimoji="0" lang="tr-TR" sz="1600" b="1" i="0" u="none" strike="noStrike" kern="1200" cap="none" spc="0" normalizeH="0" baseline="0" noProof="0" dirty="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NOTIFICATION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9454" y="961550"/>
            <a:ext cx="4361724" cy="3449353"/>
          </a:xfrm>
          <a:prstGeom prst="rect">
            <a:avLst/>
          </a:prstGeom>
        </p:spPr>
      </p:pic>
      <p:sp>
        <p:nvSpPr>
          <p:cNvPr id="12" name="Slide Number Placeholder 1">
            <a:extLst>
              <a:ext uri="{FF2B5EF4-FFF2-40B4-BE49-F238E27FC236}">
                <a16:creationId xmlns:a16="http://schemas.microsoft.com/office/drawing/2014/main" id="{44FEFD14-5A10-4746-A5EF-B5BF55486CD7}"/>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31</a:t>
            </a:r>
            <a:endParaRPr lang="uk-UA" dirty="0">
              <a:solidFill>
                <a:schemeClr val="bg1"/>
              </a:solidFill>
            </a:endParaRPr>
          </a:p>
        </p:txBody>
      </p:sp>
    </p:spTree>
    <p:extLst>
      <p:ext uri="{BB962C8B-B14F-4D97-AF65-F5344CB8AC3E}">
        <p14:creationId xmlns:p14="http://schemas.microsoft.com/office/powerpoint/2010/main" val="7941465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pic>
        <p:nvPicPr>
          <p:cNvPr id="6" name="Resim 5"/>
          <p:cNvPicPr>
            <a:picLocks noChangeAspect="1"/>
          </p:cNvPicPr>
          <p:nvPr/>
        </p:nvPicPr>
        <p:blipFill>
          <a:blip r:embed="rId5"/>
          <a:stretch>
            <a:fillRect/>
          </a:stretch>
        </p:blipFill>
        <p:spPr>
          <a:xfrm>
            <a:off x="162678" y="450473"/>
            <a:ext cx="8327858" cy="97544"/>
          </a:xfrm>
          <a:prstGeom prst="rect">
            <a:avLst/>
          </a:prstGeom>
        </p:spPr>
      </p:pic>
      <p:sp>
        <p:nvSpPr>
          <p:cNvPr id="12" name="Dikdörtgen 11"/>
          <p:cNvSpPr/>
          <p:nvPr/>
        </p:nvSpPr>
        <p:spPr>
          <a:xfrm>
            <a:off x="304800" y="98689"/>
            <a:ext cx="5209032"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b="1" kern="1200" dirty="0">
                <a:solidFill>
                  <a:schemeClr val="tx1"/>
                </a:solidFill>
                <a:latin typeface="Calibri"/>
                <a:ea typeface="+mn-ea"/>
                <a:cs typeface="+mn-cs"/>
              </a:rPr>
              <a:t>BUDGET AND CONTROL FORM - SAMPLE</a:t>
            </a:r>
            <a:endParaRPr kumimoji="0" lang="tr-TR" sz="1800" b="1" i="0" u="none" strike="noStrike" kern="1200" cap="none" spc="0" normalizeH="0" baseline="0" noProof="0" dirty="0">
              <a:ln>
                <a:noFill/>
              </a:ln>
              <a:solidFill>
                <a:schemeClr val="tx1"/>
              </a:solidFill>
              <a:effectLst/>
              <a:uLnTx/>
              <a:uFillTx/>
              <a:latin typeface="Calibri"/>
              <a:ea typeface="+mn-ea"/>
              <a:cs typeface="+mn-cs"/>
            </a:endParaRPr>
          </a:p>
        </p:txBody>
      </p:sp>
      <p:pic>
        <p:nvPicPr>
          <p:cNvPr id="2" name="Resim 1"/>
          <p:cNvPicPr>
            <a:picLocks noChangeAspect="1"/>
          </p:cNvPicPr>
          <p:nvPr/>
        </p:nvPicPr>
        <p:blipFill>
          <a:blip r:embed="rId6"/>
          <a:stretch>
            <a:fillRect/>
          </a:stretch>
        </p:blipFill>
        <p:spPr>
          <a:xfrm>
            <a:off x="1455112" y="976030"/>
            <a:ext cx="6279709" cy="4068781"/>
          </a:xfrm>
          <a:prstGeom prst="rect">
            <a:avLst/>
          </a:prstGeom>
          <a:ln>
            <a:solidFill>
              <a:schemeClr val="tx1"/>
            </a:solidFill>
          </a:ln>
        </p:spPr>
      </p:pic>
      <p:sp>
        <p:nvSpPr>
          <p:cNvPr id="13" name="Slide Number Placeholder 1">
            <a:extLst>
              <a:ext uri="{FF2B5EF4-FFF2-40B4-BE49-F238E27FC236}">
                <a16:creationId xmlns:a16="http://schemas.microsoft.com/office/drawing/2014/main" id="{AE668817-68BB-4264-BA39-83BA7656F0C1}"/>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32</a:t>
            </a:r>
            <a:endParaRPr lang="uk-UA" dirty="0">
              <a:solidFill>
                <a:schemeClr val="bg1"/>
              </a:solidFill>
            </a:endParaRPr>
          </a:p>
        </p:txBody>
      </p:sp>
    </p:spTree>
    <p:extLst>
      <p:ext uri="{BB962C8B-B14F-4D97-AF65-F5344CB8AC3E}">
        <p14:creationId xmlns:p14="http://schemas.microsoft.com/office/powerpoint/2010/main" val="212125725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pic>
        <p:nvPicPr>
          <p:cNvPr id="6" name="Resim 5"/>
          <p:cNvPicPr>
            <a:picLocks noChangeAspect="1"/>
          </p:cNvPicPr>
          <p:nvPr/>
        </p:nvPicPr>
        <p:blipFill>
          <a:blip r:embed="rId5"/>
          <a:stretch>
            <a:fillRect/>
          </a:stretch>
        </p:blipFill>
        <p:spPr>
          <a:xfrm>
            <a:off x="162678" y="450473"/>
            <a:ext cx="8327858" cy="97544"/>
          </a:xfrm>
          <a:prstGeom prst="rect">
            <a:avLst/>
          </a:prstGeom>
        </p:spPr>
      </p:pic>
      <p:sp>
        <p:nvSpPr>
          <p:cNvPr id="12" name="Dikdörtgen 11"/>
          <p:cNvSpPr/>
          <p:nvPr/>
        </p:nvSpPr>
        <p:spPr>
          <a:xfrm>
            <a:off x="304800" y="98689"/>
            <a:ext cx="354148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hangingPunct="1"/>
            <a:r>
              <a:rPr lang="tr-TR" b="1" kern="1200" dirty="0">
                <a:solidFill>
                  <a:prstClr val="black"/>
                </a:solidFill>
                <a:latin typeface="Calibri"/>
                <a:ea typeface="+mn-ea"/>
                <a:cs typeface="+mn-cs"/>
              </a:rPr>
              <a:t>ADDENDUM FORM</a:t>
            </a:r>
            <a:endParaRPr lang="tr-TR" kern="1200" dirty="0">
              <a:solidFill>
                <a:prstClr val="black"/>
              </a:solidFill>
              <a:latin typeface="Calibri"/>
              <a:ea typeface="+mn-ea"/>
              <a:cs typeface="+mn-cs"/>
            </a:endParaRPr>
          </a:p>
        </p:txBody>
      </p:sp>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081" y="638983"/>
            <a:ext cx="2719759" cy="3986496"/>
          </a:xfrm>
          <a:prstGeom prst="rect">
            <a:avLst/>
          </a:prstGeom>
        </p:spPr>
      </p:pic>
      <p:pic>
        <p:nvPicPr>
          <p:cNvPr id="13" name="Resi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8463" y="638983"/>
            <a:ext cx="2609791" cy="3926114"/>
          </a:xfrm>
          <a:prstGeom prst="rect">
            <a:avLst/>
          </a:prstGeom>
        </p:spPr>
      </p:pic>
      <p:sp>
        <p:nvSpPr>
          <p:cNvPr id="14" name="Slide Number Placeholder 1">
            <a:extLst>
              <a:ext uri="{FF2B5EF4-FFF2-40B4-BE49-F238E27FC236}">
                <a16:creationId xmlns:a16="http://schemas.microsoft.com/office/drawing/2014/main" id="{4C38604D-D0C0-4EB8-AA1B-CD9B3FA91B6A}"/>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33</a:t>
            </a:r>
            <a:endParaRPr lang="uk-UA" dirty="0">
              <a:solidFill>
                <a:schemeClr val="bg1"/>
              </a:solidFill>
            </a:endParaRPr>
          </a:p>
        </p:txBody>
      </p:sp>
    </p:spTree>
    <p:extLst>
      <p:ext uri="{BB962C8B-B14F-4D97-AF65-F5344CB8AC3E}">
        <p14:creationId xmlns:p14="http://schemas.microsoft.com/office/powerpoint/2010/main" val="291739602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21364"/>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dirty="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pic>
        <p:nvPicPr>
          <p:cNvPr id="6" name="Resim 5"/>
          <p:cNvPicPr>
            <a:picLocks noChangeAspect="1"/>
          </p:cNvPicPr>
          <p:nvPr/>
        </p:nvPicPr>
        <p:blipFill>
          <a:blip r:embed="rId5"/>
          <a:stretch>
            <a:fillRect/>
          </a:stretch>
        </p:blipFill>
        <p:spPr>
          <a:xfrm>
            <a:off x="162678" y="450473"/>
            <a:ext cx="8327858" cy="97544"/>
          </a:xfrm>
          <a:prstGeom prst="rect">
            <a:avLst/>
          </a:prstGeom>
        </p:spPr>
      </p:pic>
      <p:sp>
        <p:nvSpPr>
          <p:cNvPr id="12" name="Dikdörtgen 11"/>
          <p:cNvSpPr/>
          <p:nvPr/>
        </p:nvSpPr>
        <p:spPr>
          <a:xfrm>
            <a:off x="304800" y="98689"/>
            <a:ext cx="354148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hangingPunct="1"/>
            <a:r>
              <a:rPr lang="tr-TR" b="1" kern="1200" dirty="0">
                <a:solidFill>
                  <a:prstClr val="black"/>
                </a:solidFill>
                <a:latin typeface="Calibri"/>
                <a:ea typeface="+mn-ea"/>
                <a:cs typeface="+mn-cs"/>
              </a:rPr>
              <a:t>REVISED BUDGET</a:t>
            </a:r>
            <a:endParaRPr lang="tr-TR" kern="1200" dirty="0">
              <a:solidFill>
                <a:prstClr val="black"/>
              </a:solidFill>
              <a:latin typeface="Calibri"/>
              <a:ea typeface="+mn-ea"/>
              <a:cs typeface="+mn-cs"/>
            </a:endParaRPr>
          </a:p>
        </p:txBody>
      </p:sp>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52" y="723186"/>
            <a:ext cx="7796379" cy="3546565"/>
          </a:xfrm>
          <a:prstGeom prst="rect">
            <a:avLst/>
          </a:prstGeom>
        </p:spPr>
      </p:pic>
      <p:sp>
        <p:nvSpPr>
          <p:cNvPr id="13" name="Slide Number Placeholder 1">
            <a:extLst>
              <a:ext uri="{FF2B5EF4-FFF2-40B4-BE49-F238E27FC236}">
                <a16:creationId xmlns:a16="http://schemas.microsoft.com/office/drawing/2014/main" id="{51B74B29-030C-4709-93EC-F965D8F98F40}"/>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34</a:t>
            </a:r>
            <a:endParaRPr lang="uk-UA" dirty="0">
              <a:solidFill>
                <a:schemeClr val="bg1"/>
              </a:solidFill>
            </a:endParaRPr>
          </a:p>
        </p:txBody>
      </p:sp>
    </p:spTree>
    <p:extLst>
      <p:ext uri="{BB962C8B-B14F-4D97-AF65-F5344CB8AC3E}">
        <p14:creationId xmlns:p14="http://schemas.microsoft.com/office/powerpoint/2010/main" val="405098611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1053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dirty="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301403" y="736691"/>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4" name="Metin kutusu 13">
            <a:extLst>
              <a:ext uri="{FF2B5EF4-FFF2-40B4-BE49-F238E27FC236}">
                <a16:creationId xmlns:a16="http://schemas.microsoft.com/office/drawing/2014/main" id="{21DAF9C2-FCFB-4CD0-A88D-33FE0CFB3707}"/>
              </a:ext>
            </a:extLst>
          </p:cNvPr>
          <p:cNvSpPr txBox="1"/>
          <p:nvPr/>
        </p:nvSpPr>
        <p:spPr>
          <a:xfrm>
            <a:off x="1300063" y="982284"/>
            <a:ext cx="6793519" cy="3093154"/>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err="1">
                <a:ln>
                  <a:noFill/>
                </a:ln>
                <a:solidFill>
                  <a:prstClr val="black"/>
                </a:solidFill>
                <a:effectLst/>
                <a:uLnTx/>
                <a:uFillTx/>
                <a:latin typeface="Calibri"/>
                <a:ea typeface="+mn-ea"/>
                <a:cs typeface="+mn-cs"/>
              </a:rPr>
              <a:t>Documents</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that</a:t>
            </a:r>
            <a:r>
              <a:rPr kumimoji="0" lang="tr-TR" sz="1400" b="1" i="0" u="sng" strike="noStrike" kern="1200" cap="none" spc="0" normalizeH="0" baseline="0" noProof="0" dirty="0">
                <a:ln>
                  <a:noFill/>
                </a:ln>
                <a:solidFill>
                  <a:prstClr val="black"/>
                </a:solidFill>
                <a:effectLst/>
                <a:uLnTx/>
                <a:uFillTx/>
                <a:latin typeface="Calibri"/>
                <a:ea typeface="+mn-ea"/>
                <a:cs typeface="+mn-cs"/>
              </a:rPr>
              <a:t> form </a:t>
            </a:r>
            <a:r>
              <a:rPr kumimoji="0" lang="tr-TR" sz="1400" b="1" i="0" u="sng" strike="noStrike" kern="1200" cap="none" spc="0" normalizeH="0" baseline="0" noProof="0" dirty="0" err="1">
                <a:ln>
                  <a:noFill/>
                </a:ln>
                <a:solidFill>
                  <a:prstClr val="black"/>
                </a:solidFill>
                <a:effectLst/>
                <a:uLnTx/>
                <a:uFillTx/>
                <a:latin typeface="Calibri"/>
                <a:ea typeface="+mn-ea"/>
                <a:cs typeface="+mn-cs"/>
              </a:rPr>
              <a:t>basis</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for</a:t>
            </a:r>
            <a:r>
              <a:rPr kumimoji="0" lang="tr-TR" sz="1400" b="1" i="0" u="sng" strike="noStrike" kern="1200" cap="none" spc="0" normalizeH="0" baseline="0" noProof="0" dirty="0">
                <a:ln>
                  <a:noFill/>
                </a:ln>
                <a:solidFill>
                  <a:prstClr val="black"/>
                </a:solidFill>
                <a:effectLst/>
                <a:uLnTx/>
                <a:uFillTx/>
                <a:latin typeface="Calibri"/>
                <a:ea typeface="+mn-ea"/>
                <a:cs typeface="+mn-cs"/>
              </a:rPr>
              <a:t> the </a:t>
            </a:r>
            <a:r>
              <a:rPr kumimoji="0" lang="tr-TR" sz="1400" b="1" i="0" u="sng" strike="noStrike" kern="1200" cap="none" spc="0" normalizeH="0" baseline="0" noProof="0" dirty="0" err="1">
                <a:ln>
                  <a:noFill/>
                </a:ln>
                <a:solidFill>
                  <a:prstClr val="black"/>
                </a:solidFill>
                <a:effectLst/>
                <a:uLnTx/>
                <a:uFillTx/>
                <a:latin typeface="Calibri"/>
                <a:ea typeface="+mn-ea"/>
                <a:cs typeface="+mn-cs"/>
              </a:rPr>
              <a:t>payments</a:t>
            </a:r>
            <a:r>
              <a:rPr kumimoji="0" lang="tr-TR" sz="1400" b="1" i="0" u="sng" strike="noStrike" kern="1200" cap="none" spc="0" normalizeH="0" baseline="0" noProof="0" dirty="0">
                <a:ln>
                  <a:noFill/>
                </a:ln>
                <a:solidFill>
                  <a:prstClr val="black"/>
                </a:solidFill>
                <a:effectLst/>
                <a:uLnTx/>
                <a:uFillTx/>
                <a:latin typeface="Calibri"/>
                <a:ea typeface="+mn-ea"/>
                <a:cs typeface="+mn-cs"/>
              </a:rPr>
              <a:t>/</a:t>
            </a:r>
            <a:r>
              <a:rPr kumimoji="0" lang="tr-TR" sz="1400" b="1" i="0" u="sng" strike="noStrike" kern="1200" cap="none" spc="0" normalizeH="0" baseline="0" noProof="0" dirty="0" err="1">
                <a:ln>
                  <a:noFill/>
                </a:ln>
                <a:solidFill>
                  <a:prstClr val="black"/>
                </a:solidFill>
                <a:effectLst/>
                <a:uLnTx/>
                <a:uFillTx/>
                <a:latin typeface="Calibri"/>
                <a:ea typeface="+mn-ea"/>
                <a:cs typeface="+mn-cs"/>
              </a:rPr>
              <a:t>make</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significant</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changes</a:t>
            </a:r>
            <a:r>
              <a:rPr kumimoji="0" lang="tr-TR" sz="1400" b="1" i="0" u="sng" strike="noStrike" kern="1200" cap="none" spc="0" normalizeH="0" baseline="0" noProof="0" dirty="0">
                <a:ln>
                  <a:noFill/>
                </a:ln>
                <a:solidFill>
                  <a:prstClr val="black"/>
                </a:solidFill>
                <a:effectLst/>
                <a:uLnTx/>
                <a:uFillTx/>
                <a:latin typeface="Calibri"/>
                <a:ea typeface="+mn-ea"/>
                <a:cs typeface="+mn-cs"/>
              </a:rPr>
              <a:t> in the Project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are</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required</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to</a:t>
            </a:r>
            <a:r>
              <a:rPr kumimoji="0" lang="tr-TR" sz="1400" b="1" i="0" u="sng" strike="noStrike" kern="1200" cap="none" spc="0" normalizeH="0" baseline="0" noProof="0" dirty="0">
                <a:ln>
                  <a:noFill/>
                </a:ln>
                <a:solidFill>
                  <a:prstClr val="black"/>
                </a:solidFill>
                <a:effectLst/>
                <a:uLnTx/>
                <a:uFillTx/>
                <a:latin typeface="Calibri"/>
                <a:ea typeface="+mn-ea"/>
                <a:cs typeface="+mn-cs"/>
              </a:rPr>
              <a:t> be </a:t>
            </a:r>
            <a:r>
              <a:rPr kumimoji="0" lang="tr-TR" sz="1400" b="1" i="0" u="sng" strike="noStrike" kern="1200" cap="none" spc="0" normalizeH="0" baseline="0" noProof="0" dirty="0" err="1">
                <a:ln>
                  <a:noFill/>
                </a:ln>
                <a:solidFill>
                  <a:prstClr val="black"/>
                </a:solidFill>
                <a:effectLst/>
                <a:uLnTx/>
                <a:uFillTx/>
                <a:latin typeface="Calibri"/>
                <a:ea typeface="+mn-ea"/>
                <a:cs typeface="+mn-cs"/>
              </a:rPr>
              <a:t>delievered</a:t>
            </a:r>
            <a:r>
              <a:rPr kumimoji="0" lang="tr-TR" sz="1400" b="1" i="0" u="sng" strike="noStrike" kern="1200" cap="none" spc="0" normalizeH="0" baseline="0" noProof="0" dirty="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to</a:t>
            </a:r>
            <a:r>
              <a:rPr kumimoji="0" lang="tr-TR" sz="1400" b="1" i="0" u="sng" strike="noStrike" kern="1200" cap="none" spc="0" normalizeH="0" baseline="0" noProof="0" dirty="0">
                <a:ln>
                  <a:noFill/>
                </a:ln>
                <a:solidFill>
                  <a:prstClr val="black"/>
                </a:solidFill>
                <a:effectLst/>
                <a:uLnTx/>
                <a:uFillTx/>
                <a:latin typeface="Calibri"/>
                <a:ea typeface="+mn-ea"/>
                <a:cs typeface="+mn-cs"/>
              </a:rPr>
              <a:t> the Bank in hard </a:t>
            </a:r>
            <a:r>
              <a:rPr kumimoji="0" lang="tr-TR" sz="1400" b="1" i="0" u="sng" strike="noStrike" kern="1200" cap="none" spc="0" normalizeH="0" baseline="0" noProof="0" dirty="0" err="1">
                <a:ln>
                  <a:noFill/>
                </a:ln>
                <a:solidFill>
                  <a:prstClr val="black"/>
                </a:solidFill>
                <a:effectLst/>
                <a:uLnTx/>
                <a:uFillTx/>
                <a:latin typeface="Calibri"/>
                <a:ea typeface="+mn-ea"/>
                <a:cs typeface="+mn-cs"/>
              </a:rPr>
              <a:t>copy</a:t>
            </a:r>
            <a:r>
              <a:rPr kumimoji="0" lang="tr-TR" sz="1400" b="0" i="0" u="sng" strike="noStrike" kern="1200" cap="none" spc="0" normalizeH="0" baseline="0" noProof="0" dirty="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tr-TR" sz="1400" b="1" i="0" u="none" strike="noStrike" kern="1200" cap="none" spc="0" normalizeH="0" baseline="0" noProof="0" dirty="0" err="1">
                <a:ln>
                  <a:noFill/>
                </a:ln>
                <a:solidFill>
                  <a:prstClr val="black"/>
                </a:solidFill>
                <a:effectLst/>
                <a:uLnTx/>
                <a:uFillTx/>
                <a:latin typeface="Calibri"/>
                <a:ea typeface="+mn-ea"/>
                <a:cs typeface="+mn-cs"/>
              </a:rPr>
              <a:t>The</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1" i="0" u="none" strike="noStrike" kern="1200" cap="none" spc="0" normalizeH="0" baseline="0" noProof="0" dirty="0" err="1">
                <a:ln>
                  <a:noFill/>
                </a:ln>
                <a:solidFill>
                  <a:prstClr val="black"/>
                </a:solidFill>
                <a:effectLst/>
                <a:uLnTx/>
                <a:uFillTx/>
                <a:latin typeface="Calibri"/>
                <a:ea typeface="+mn-ea"/>
                <a:cs typeface="+mn-cs"/>
              </a:rPr>
              <a:t>Contract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Financial </a:t>
            </a:r>
            <a:r>
              <a:rPr kumimoji="0" lang="tr-TR" sz="1400" b="1" i="0" u="none" strike="noStrike" kern="1200" cap="none" spc="0" normalizeH="0" baseline="0" noProof="0" dirty="0" err="1">
                <a:ln>
                  <a:noFill/>
                </a:ln>
                <a:solidFill>
                  <a:prstClr val="black"/>
                </a:solidFill>
                <a:effectLst/>
                <a:uLnTx/>
                <a:uFillTx/>
                <a:latin typeface="Calibri"/>
                <a:ea typeface="+mn-ea"/>
                <a:cs typeface="+mn-cs"/>
              </a:rPr>
              <a:t>Progress</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1" i="0" u="none" strike="noStrike" kern="1200" cap="none" spc="0" normalizeH="0" baseline="0" noProof="0" dirty="0" err="1">
                <a:ln>
                  <a:noFill/>
                </a:ln>
                <a:solidFill>
                  <a:prstClr val="black"/>
                </a:solidFill>
                <a:effectLst/>
                <a:uLnTx/>
                <a:uFillTx/>
                <a:latin typeface="Calibri"/>
                <a:ea typeface="+mn-ea"/>
                <a:cs typeface="+mn-cs"/>
              </a:rPr>
              <a:t>Reports</a:t>
            </a: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541338" marR="0" lvl="1" indent="-84138"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tr-TR" sz="1400" b="0" i="0" u="none" strike="noStrike" kern="1200" cap="none" spc="0" normalizeH="0" baseline="0" noProof="0" dirty="0">
                <a:ln>
                  <a:noFill/>
                </a:ln>
                <a:solidFill>
                  <a:prstClr val="black"/>
                </a:solidFill>
                <a:effectLst/>
                <a:uLnTx/>
                <a:uFillTx/>
                <a:latin typeface="Calibri"/>
                <a:ea typeface="+mn-ea"/>
                <a:cs typeface="+mn-cs"/>
              </a:rPr>
              <a:t>Financial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Progress</a:t>
            </a:r>
            <a:r>
              <a:rPr kumimoji="0" lang="tr-TR" sz="1400" b="0" i="0" u="none" strike="noStrike" kern="1200" cap="none" spc="0" normalizeH="0" baseline="0" noProof="0" dirty="0">
                <a:ln>
                  <a:noFill/>
                </a:ln>
                <a:solidFill>
                  <a:prstClr val="black"/>
                </a:solidFill>
                <a:effectLst/>
                <a:uLnTx/>
                <a:uFillTx/>
                <a:latin typeface="Calibri"/>
                <a:ea typeface="+mn-ea"/>
                <a:cs typeface="+mn-cs"/>
              </a:rPr>
              <a:t> Report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it’s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annexes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Report+Annexes+verifying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expenditure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documents-invoices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airfare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tickest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etc</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defTabSz="914400" eaLnBrk="1" fontAlgn="auto" latinLnBrk="0" hangingPunct="1">
              <a:lnSpc>
                <a:spcPct val="100000"/>
              </a:lnSpc>
              <a:spcBef>
                <a:spcPts val="600"/>
              </a:spcBef>
              <a:spcAft>
                <a:spcPts val="600"/>
              </a:spcAft>
              <a:buClrTx/>
              <a:buSzTx/>
              <a:buFont typeface="+mj-lt"/>
              <a:buAutoNum type="arabicPeriod"/>
              <a:tabLst/>
              <a:defRPr/>
            </a:pPr>
            <a:r>
              <a:rPr kumimoji="0" lang="tr-TR" sz="1400" b="1" i="0" u="none" strike="noStrike" kern="1200" cap="none" spc="0" normalizeH="0" baseline="0" noProof="0" dirty="0" err="1">
                <a:ln>
                  <a:noFill/>
                </a:ln>
                <a:solidFill>
                  <a:prstClr val="black"/>
                </a:solidFill>
                <a:effectLst/>
                <a:uLnTx/>
                <a:uFillTx/>
                <a:latin typeface="Calibri"/>
                <a:ea typeface="+mn-ea"/>
                <a:cs typeface="+mn-cs"/>
              </a:rPr>
              <a:t>Timesheets</a:t>
            </a: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tr-TR" sz="1400" b="1" i="0" u="none" strike="noStrike" kern="1200" cap="none" spc="0" normalizeH="0" baseline="0" noProof="0" dirty="0" err="1">
                <a:ln>
                  <a:noFill/>
                </a:ln>
                <a:solidFill>
                  <a:prstClr val="black"/>
                </a:solidFill>
                <a:effectLst/>
                <a:uLnTx/>
                <a:uFillTx/>
                <a:latin typeface="Calibri"/>
                <a:ea typeface="+mn-ea"/>
                <a:cs typeface="+mn-cs"/>
              </a:rPr>
              <a:t>Addendum</a:t>
            </a:r>
            <a:r>
              <a:rPr kumimoji="0" lang="tr-TR" sz="1400" b="1" i="0" u="none" strike="noStrike" kern="1200" cap="none" spc="0" normalizeH="0" baseline="0" noProof="0" dirty="0">
                <a:ln>
                  <a:noFill/>
                </a:ln>
                <a:solidFill>
                  <a:prstClr val="black"/>
                </a:solidFill>
                <a:effectLst/>
                <a:uLnTx/>
                <a:uFillTx/>
                <a:latin typeface="Calibri"/>
                <a:ea typeface="+mn-ea"/>
                <a:cs typeface="+mn-cs"/>
              </a:rPr>
              <a:t> Form (</a:t>
            </a:r>
            <a:r>
              <a:rPr kumimoji="0" lang="tr-TR" sz="1400" b="1" i="0" u="none" strike="noStrike" kern="1200" cap="none" spc="0" normalizeH="0" baseline="0" noProof="0" dirty="0" err="1">
                <a:ln>
                  <a:noFill/>
                </a:ln>
                <a:solidFill>
                  <a:prstClr val="black"/>
                </a:solidFill>
                <a:effectLst/>
                <a:uLnTx/>
                <a:uFillTx/>
                <a:latin typeface="Calibri"/>
                <a:ea typeface="+mn-ea"/>
                <a:cs typeface="+mn-cs"/>
              </a:rPr>
              <a:t>if</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1" i="0" u="none" strike="noStrike" kern="1200" cap="none" spc="0" normalizeH="0" baseline="0" noProof="0" dirty="0" err="1">
                <a:ln>
                  <a:noFill/>
                </a:ln>
                <a:solidFill>
                  <a:prstClr val="black"/>
                </a:solidFill>
                <a:effectLst/>
                <a:uLnTx/>
                <a:uFillTx/>
                <a:latin typeface="Calibri"/>
                <a:ea typeface="+mn-ea"/>
                <a:cs typeface="+mn-cs"/>
              </a:rPr>
              <a:t>applicable</a:t>
            </a:r>
            <a:r>
              <a:rPr kumimoji="0" lang="tr-TR" sz="1400" b="1"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lang="tr-TR" sz="1400" b="1" kern="1200" dirty="0">
                <a:solidFill>
                  <a:prstClr val="black"/>
                </a:solidFill>
                <a:latin typeface="Calibri"/>
                <a:ea typeface="+mn-ea"/>
                <a:cs typeface="+mn-cs"/>
              </a:rPr>
              <a:t>Notification Form (</a:t>
            </a:r>
            <a:r>
              <a:rPr lang="tr-TR" sz="1400" b="1" kern="1200" dirty="0" err="1">
                <a:solidFill>
                  <a:prstClr val="black"/>
                </a:solidFill>
                <a:latin typeface="Calibri"/>
                <a:ea typeface="+mn-ea"/>
                <a:cs typeface="+mn-cs"/>
              </a:rPr>
              <a:t>if</a:t>
            </a:r>
            <a:r>
              <a:rPr lang="tr-TR" sz="1400" b="1" kern="1200" dirty="0">
                <a:solidFill>
                  <a:prstClr val="black"/>
                </a:solidFill>
                <a:latin typeface="Calibri"/>
                <a:ea typeface="+mn-ea"/>
                <a:cs typeface="+mn-cs"/>
              </a:rPr>
              <a:t> </a:t>
            </a:r>
            <a:r>
              <a:rPr lang="tr-TR" sz="1400" b="1" kern="1200" dirty="0" err="1">
                <a:solidFill>
                  <a:prstClr val="black"/>
                </a:solidFill>
                <a:latin typeface="Calibri"/>
                <a:ea typeface="+mn-ea"/>
                <a:cs typeface="+mn-cs"/>
              </a:rPr>
              <a:t>applicable</a:t>
            </a:r>
            <a:r>
              <a:rPr lang="tr-TR" sz="1400" b="1" kern="1200" dirty="0">
                <a:solidFill>
                  <a:prstClr val="black"/>
                </a:solidFill>
                <a:latin typeface="Calibri"/>
                <a:ea typeface="+mn-ea"/>
                <a:cs typeface="+mn-cs"/>
              </a:rPr>
              <a:t>)</a:t>
            </a: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Dikdörtgen 21"/>
          <p:cNvSpPr/>
          <p:nvPr/>
        </p:nvSpPr>
        <p:spPr>
          <a:xfrm>
            <a:off x="301403" y="249242"/>
            <a:ext cx="8396730"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schemeClr val="tx1"/>
                </a:solidFill>
                <a:effectLst/>
                <a:uLnTx/>
                <a:uFillTx/>
                <a:latin typeface="Calibri"/>
                <a:ea typeface="+mn-ea"/>
                <a:cs typeface="+mn-cs"/>
              </a:rPr>
              <a:t>REPORTS/DOCUMENTS REQUIRED TO BE DELIVERED IN HARD COPY</a:t>
            </a:r>
          </a:p>
        </p:txBody>
      </p:sp>
      <p:sp>
        <p:nvSpPr>
          <p:cNvPr id="12" name="Slide Number Placeholder 1">
            <a:extLst>
              <a:ext uri="{FF2B5EF4-FFF2-40B4-BE49-F238E27FC236}">
                <a16:creationId xmlns:a16="http://schemas.microsoft.com/office/drawing/2014/main" id="{82208769-A4FE-4992-B9B6-1E0DC3EA92B4}"/>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35</a:t>
            </a:r>
            <a:endParaRPr lang="uk-UA" dirty="0">
              <a:solidFill>
                <a:schemeClr val="bg1"/>
              </a:solidFill>
            </a:endParaRPr>
          </a:p>
        </p:txBody>
      </p:sp>
    </p:spTree>
    <p:extLst>
      <p:ext uri="{BB962C8B-B14F-4D97-AF65-F5344CB8AC3E}">
        <p14:creationId xmlns:p14="http://schemas.microsoft.com/office/powerpoint/2010/main" val="139776835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Alt Başlık 1"/>
          <p:cNvSpPr/>
          <p:nvPr/>
        </p:nvSpPr>
        <p:spPr>
          <a:xfrm>
            <a:off x="1237047" y="1774602"/>
            <a:ext cx="6774180" cy="415498"/>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ctr">
              <a:defRPr sz="2800" cap="all">
                <a:solidFill>
                  <a:srgbClr val="3C8575"/>
                </a:solidFill>
                <a:latin typeface="Avenir Next Demi Bold"/>
                <a:ea typeface="Avenir Next Demi Bold"/>
                <a:cs typeface="Avenir Next Demi Bold"/>
                <a:sym typeface="Avenir Next Demi Bold"/>
              </a:defRPr>
            </a:pPr>
            <a:r>
              <a:rPr sz="2100" dirty="0"/>
              <a:t>THANK</a:t>
            </a:r>
            <a:r>
              <a:rPr lang="tr-TR" sz="2100" dirty="0"/>
              <a:t> </a:t>
            </a:r>
            <a:r>
              <a:rPr sz="2100" cap="all" dirty="0" err="1">
                <a:solidFill>
                  <a:srgbClr val="3C8575"/>
                </a:solidFill>
                <a:latin typeface="Avenir Next Demi Bold"/>
                <a:ea typeface="Avenir Next Demi Bold"/>
                <a:cs typeface="Avenir Next Demi Bold"/>
              </a:rPr>
              <a:t>YOu</a:t>
            </a:r>
            <a:endParaRPr sz="2100" cap="all" dirty="0">
              <a:solidFill>
                <a:srgbClr val="3C8575"/>
              </a:solidFill>
              <a:latin typeface="Avenir Next Demi Bold"/>
              <a:ea typeface="Avenir Next Demi Bold"/>
              <a:cs typeface="Avenir Next Demi Bold"/>
            </a:endParaRPr>
          </a:p>
        </p:txBody>
      </p:sp>
      <p:pic>
        <p:nvPicPr>
          <p:cNvPr id="376" name="Picture 3" descr="Picture 3"/>
          <p:cNvPicPr>
            <a:picLocks noChangeAspect="1"/>
          </p:cNvPicPr>
          <p:nvPr/>
        </p:nvPicPr>
        <p:blipFill>
          <a:blip r:embed="rId3"/>
          <a:stretch>
            <a:fillRect/>
          </a:stretch>
        </p:blipFill>
        <p:spPr>
          <a:xfrm>
            <a:off x="2754302" y="530359"/>
            <a:ext cx="3638550" cy="1244353"/>
          </a:xfrm>
          <a:prstGeom prst="rect">
            <a:avLst/>
          </a:prstGeom>
          <a:ln w="12700">
            <a:miter lim="400000"/>
          </a:ln>
        </p:spPr>
      </p:pic>
      <p:sp>
        <p:nvSpPr>
          <p:cNvPr id="377" name="Triangle"/>
          <p:cNvSpPr/>
          <p:nvPr/>
        </p:nvSpPr>
        <p:spPr>
          <a:xfrm rot="10800000" flipH="1">
            <a:off x="0" y="-4948"/>
            <a:ext cx="9248274"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378" name="Triangle"/>
          <p:cNvSpPr/>
          <p:nvPr/>
        </p:nvSpPr>
        <p:spPr>
          <a:xfrm flipH="1">
            <a:off x="-208547" y="4608194"/>
            <a:ext cx="9352546"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1" name="Resim 1"/>
          <p:cNvPicPr/>
          <p:nvPr/>
        </p:nvPicPr>
        <p:blipFill>
          <a:blip r:embed="rId4" cstate="print">
            <a:extLst>
              <a:ext uri="{28A0092B-C50C-407E-A947-70E740481C1C}">
                <a14:useLocalDpi xmlns:a14="http://schemas.microsoft.com/office/drawing/2010/main" val="0"/>
              </a:ext>
            </a:extLst>
          </a:blip>
          <a:stretch>
            <a:fillRect/>
          </a:stretch>
        </p:blipFill>
        <p:spPr bwMode="auto">
          <a:xfrm>
            <a:off x="920104" y="4008636"/>
            <a:ext cx="1165860" cy="969010"/>
          </a:xfrm>
          <a:prstGeom prst="rect">
            <a:avLst/>
          </a:prstGeom>
          <a:noFill/>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3" name="Rectangle 12"/>
          <p:cNvSpPr/>
          <p:nvPr/>
        </p:nvSpPr>
        <p:spPr>
          <a:xfrm>
            <a:off x="140059" y="4534925"/>
            <a:ext cx="814647" cy="261610"/>
          </a:xfrm>
          <a:prstGeom prst="rect">
            <a:avLst/>
          </a:prstGeom>
        </p:spPr>
        <p:txBody>
          <a:bodyPr wrap="none">
            <a:spAutoFit/>
          </a:bodyPr>
          <a:lstStyle/>
          <a:p>
            <a:r>
              <a:rPr lang="en-US" sz="1100" b="1" dirty="0">
                <a:latin typeface="Avenir Next Demi Bold" charset="0"/>
                <a:ea typeface="Avenir Next Demi Bold" charset="0"/>
                <a:cs typeface="Avenir Next Demi Bold" charset="0"/>
              </a:rPr>
              <a:t>COMCEC</a:t>
            </a:r>
          </a:p>
        </p:txBody>
      </p:sp>
      <p:sp>
        <p:nvSpPr>
          <p:cNvPr id="14" name="Rectangle 13"/>
          <p:cNvSpPr/>
          <p:nvPr/>
        </p:nvSpPr>
        <p:spPr>
          <a:xfrm>
            <a:off x="47172" y="4687325"/>
            <a:ext cx="997388" cy="338554"/>
          </a:xfrm>
          <a:prstGeom prst="rect">
            <a:avLst/>
          </a:prstGeom>
        </p:spPr>
        <p:txBody>
          <a:bodyPr wrap="none">
            <a:spAutoFit/>
          </a:bodyPr>
          <a:lstStyle/>
          <a:p>
            <a:pPr algn="ctr"/>
            <a:r>
              <a:rPr lang="en-US" sz="800" dirty="0">
                <a:latin typeface="Avenir Next" charset="0"/>
                <a:ea typeface="Avenir Next" charset="0"/>
                <a:cs typeface="Avenir Next" charset="0"/>
              </a:rPr>
              <a:t>COORDINATION</a:t>
            </a:r>
          </a:p>
          <a:p>
            <a:pPr algn="ctr"/>
            <a:r>
              <a:rPr lang="en-US" sz="800" dirty="0">
                <a:latin typeface="Avenir Next" charset="0"/>
                <a:ea typeface="Avenir Next" charset="0"/>
                <a:cs typeface="Avenir Next" charset="0"/>
              </a:rPr>
              <a:t>OFFICE</a:t>
            </a:r>
          </a:p>
        </p:txBody>
      </p:sp>
      <p:sp>
        <p:nvSpPr>
          <p:cNvPr id="17" name="Slide Number Placeholder 1">
            <a:extLst>
              <a:ext uri="{FF2B5EF4-FFF2-40B4-BE49-F238E27FC236}">
                <a16:creationId xmlns:a16="http://schemas.microsoft.com/office/drawing/2014/main" id="{9414E495-1692-4EC0-BF94-649898BB1070}"/>
              </a:ext>
            </a:extLst>
          </p:cNvPr>
          <p:cNvSpPr txBox="1">
            <a:spLocks/>
          </p:cNvSpPr>
          <p:nvPr/>
        </p:nvSpPr>
        <p:spPr>
          <a:xfrm>
            <a:off x="8380974" y="4779673"/>
            <a:ext cx="31876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36</a:t>
            </a:r>
            <a:endParaRPr lang="uk-UA" dirty="0">
              <a:solidFill>
                <a:schemeClr val="bg1"/>
              </a:solidFill>
            </a:endParaRPr>
          </a:p>
        </p:txBody>
      </p:sp>
      <p:sp>
        <p:nvSpPr>
          <p:cNvPr id="16" name="Rectangle 5">
            <a:extLst>
              <a:ext uri="{FF2B5EF4-FFF2-40B4-BE49-F238E27FC236}">
                <a16:creationId xmlns:a16="http://schemas.microsoft.com/office/drawing/2014/main" id="{55126683-9C5F-4D4B-802B-700A56CF3ECC}"/>
              </a:ext>
            </a:extLst>
          </p:cNvPr>
          <p:cNvSpPr/>
          <p:nvPr/>
        </p:nvSpPr>
        <p:spPr>
          <a:xfrm>
            <a:off x="3129200" y="2274605"/>
            <a:ext cx="2885599" cy="2192908"/>
          </a:xfrm>
          <a:prstGeom prst="rect">
            <a:avLst/>
          </a:prstGeom>
          <a:ln w="9525">
            <a:solidFill>
              <a:schemeClr val="tx1"/>
            </a:solidFill>
            <a:miter lim="400000"/>
          </a:ln>
          <a:extLst>
            <a:ext uri="{C572A759-6A51-4108-AA02-DFA0A04FC94B}">
              <ma14:wrappingTextBoxFlag xmlns:ma14="http://schemas.microsoft.com/office/mac/drawingml/2011/main" xmlns="" val="1"/>
            </a:ext>
          </a:extLst>
        </p:spPr>
        <p:txBody>
          <a:bodyPr wrap="square" lIns="34289" rIns="34289">
            <a:spAutoFit/>
          </a:bodyPr>
          <a:lstStyle>
            <a:lvl1pPr algn="ctr">
              <a:defRPr sz="2200">
                <a:latin typeface="Baskerville Old Face"/>
                <a:ea typeface="Baskerville Old Face"/>
                <a:cs typeface="Baskerville Old Face"/>
                <a:sym typeface="Baskerville Old Face"/>
              </a:defRPr>
            </a:lvl1pPr>
          </a:lstStyle>
          <a:p>
            <a:r>
              <a:rPr lang="tr-TR" sz="1050" u="sng" dirty="0">
                <a:latin typeface="+mj-lt"/>
                <a:hlinkClick r:id="rId6"/>
              </a:rPr>
              <a:t>recai.biberoglu@kalkinma.com.tr</a:t>
            </a:r>
          </a:p>
          <a:p>
            <a:r>
              <a:rPr lang="tr-TR" sz="1050" u="sng" dirty="0">
                <a:latin typeface="+mj-lt"/>
                <a:hlinkClick r:id="rId6"/>
              </a:rPr>
              <a:t>selma.demirci@kalkinma.com.tr</a:t>
            </a:r>
          </a:p>
          <a:p>
            <a:r>
              <a:rPr lang="tr-TR" sz="1050" u="sng" dirty="0">
                <a:latin typeface="+mj-lt"/>
                <a:hlinkClick r:id="rId6"/>
              </a:rPr>
              <a:t>m</a:t>
            </a:r>
            <a:r>
              <a:rPr lang="fr-FR" sz="1050" u="sng" dirty="0" err="1">
                <a:latin typeface="+mj-lt"/>
                <a:hlinkClick r:id="rId6"/>
              </a:rPr>
              <a:t>ehmet</a:t>
            </a:r>
            <a:r>
              <a:rPr lang="fr-FR" sz="1050" u="sng" dirty="0">
                <a:latin typeface="+mj-lt"/>
                <a:hlinkClick r:id="rId6"/>
              </a:rPr>
              <a:t>.</a:t>
            </a:r>
            <a:r>
              <a:rPr lang="tr-TR" sz="1050" u="sng" dirty="0">
                <a:latin typeface="+mj-lt"/>
                <a:hlinkClick r:id="rId6"/>
              </a:rPr>
              <a:t>c</a:t>
            </a:r>
            <a:r>
              <a:rPr lang="fr-FR" sz="1050" u="sng" dirty="0">
                <a:latin typeface="+mj-lt"/>
                <a:hlinkClick r:id="rId6"/>
              </a:rPr>
              <a:t>aylidemirci@kalkinma.com.tr</a:t>
            </a:r>
            <a:endParaRPr lang="tr-TR" sz="1050" u="sng" dirty="0">
              <a:latin typeface="+mj-lt"/>
              <a:hlinkClick r:id="rId6"/>
            </a:endParaRPr>
          </a:p>
          <a:p>
            <a:r>
              <a:rPr lang="tr-TR" sz="1050" u="sng" dirty="0">
                <a:latin typeface="+mj-lt"/>
                <a:hlinkClick r:id="rId7"/>
              </a:rPr>
              <a:t>eren.dusgun@kalkınma.com.tr</a:t>
            </a:r>
            <a:endParaRPr lang="tr-TR" sz="1050" u="sng" dirty="0">
              <a:latin typeface="+mj-lt"/>
            </a:endParaRPr>
          </a:p>
          <a:p>
            <a:r>
              <a:rPr lang="tr-TR" sz="1050" u="sng" dirty="0">
                <a:latin typeface="+mj-lt"/>
                <a:hlinkClick r:id="rId8"/>
              </a:rPr>
              <a:t>naz.gunduz@kalkinma.com.tr</a:t>
            </a:r>
            <a:endParaRPr lang="tr-TR" sz="1050" u="sng" dirty="0">
              <a:latin typeface="+mj-lt"/>
            </a:endParaRPr>
          </a:p>
          <a:p>
            <a:r>
              <a:rPr lang="tr-TR" sz="1050" u="sng" dirty="0">
                <a:latin typeface="+mj-lt"/>
                <a:hlinkClick r:id="rId9"/>
              </a:rPr>
              <a:t>ilker.kocak@kalkinma.com.tr</a:t>
            </a:r>
            <a:endParaRPr lang="tr-TR" sz="1050" u="sng" dirty="0">
              <a:latin typeface="+mj-lt"/>
            </a:endParaRPr>
          </a:p>
          <a:p>
            <a:r>
              <a:rPr lang="tr-TR" sz="1050" u="sng" dirty="0">
                <a:latin typeface="+mj-lt"/>
                <a:hlinkClick r:id="rId6"/>
              </a:rPr>
              <a:t>ender.irkoren@kalkinma.com.tr&gt;</a:t>
            </a:r>
          </a:p>
          <a:p>
            <a:r>
              <a:rPr lang="tr-TR" sz="1050" u="sng" dirty="0">
                <a:latin typeface="+mj-lt"/>
                <a:hlinkClick r:id="rId6"/>
              </a:rPr>
              <a:t>h</a:t>
            </a:r>
            <a:r>
              <a:rPr lang="en-US" sz="1050" u="sng" dirty="0" err="1">
                <a:latin typeface="+mj-lt"/>
                <a:hlinkClick r:id="rId6"/>
              </a:rPr>
              <a:t>avva</a:t>
            </a:r>
            <a:r>
              <a:rPr lang="tr-TR" sz="1050" u="sng" dirty="0">
                <a:latin typeface="+mj-lt"/>
                <a:hlinkClick r:id="rId6"/>
              </a:rPr>
              <a:t>e</a:t>
            </a:r>
            <a:r>
              <a:rPr lang="en-US" sz="1050" u="sng" dirty="0" err="1">
                <a:latin typeface="+mj-lt"/>
                <a:hlinkClick r:id="rId6"/>
              </a:rPr>
              <a:t>ce</a:t>
            </a:r>
            <a:r>
              <a:rPr lang="en-US" sz="1050" u="sng" dirty="0">
                <a:latin typeface="+mj-lt"/>
                <a:hlinkClick r:id="rId6"/>
              </a:rPr>
              <a:t>.</a:t>
            </a:r>
            <a:r>
              <a:rPr lang="tr-TR" sz="1050" u="sng" dirty="0">
                <a:latin typeface="+mj-lt"/>
                <a:hlinkClick r:id="rId6"/>
              </a:rPr>
              <a:t>g</a:t>
            </a:r>
            <a:r>
              <a:rPr lang="en-US" sz="1050" u="sng" dirty="0" err="1">
                <a:latin typeface="+mj-lt"/>
                <a:hlinkClick r:id="rId6"/>
              </a:rPr>
              <a:t>ulseven</a:t>
            </a:r>
            <a:r>
              <a:rPr lang="tr-TR" sz="1050" u="sng" dirty="0">
                <a:latin typeface="+mj-lt"/>
                <a:hlinkClick r:id="rId6"/>
              </a:rPr>
              <a:t>d</a:t>
            </a:r>
            <a:r>
              <a:rPr lang="en-US" sz="1050" u="sng" dirty="0">
                <a:latin typeface="+mj-lt"/>
                <a:hlinkClick r:id="rId6"/>
              </a:rPr>
              <a:t>agdemir@kalkinma.com.tr</a:t>
            </a:r>
            <a:endParaRPr lang="tr-TR" sz="1050" u="sng" dirty="0">
              <a:latin typeface="+mj-lt"/>
              <a:hlinkClick r:id="rId6"/>
            </a:endParaRPr>
          </a:p>
          <a:p>
            <a:r>
              <a:rPr lang="tr-TR" sz="1050" u="sng" dirty="0">
                <a:latin typeface="+mj-lt"/>
                <a:hlinkClick r:id="rId6"/>
              </a:rPr>
              <a:t>handenur.sahin@kalkinma.com.tr</a:t>
            </a:r>
          </a:p>
          <a:p>
            <a:r>
              <a:rPr lang="tr-TR" sz="1050" u="sng" dirty="0">
                <a:latin typeface="+mj-lt"/>
                <a:hlinkClick r:id="rId6"/>
              </a:rPr>
              <a:t>zerdi.guler@kalkinma.com.tr</a:t>
            </a:r>
          </a:p>
          <a:p>
            <a:endParaRPr lang="tr-TR" sz="1050" u="sng" dirty="0">
              <a:latin typeface="+mj-lt"/>
              <a:hlinkClick r:id="rId6"/>
            </a:endParaRPr>
          </a:p>
          <a:p>
            <a:r>
              <a:rPr lang="tr-TR" sz="1050" u="sng" dirty="0">
                <a:latin typeface="+mj-lt"/>
                <a:hlinkClick r:id="rId6"/>
              </a:rPr>
              <a:t>bankcpf@kalkinma.com.tr</a:t>
            </a:r>
            <a:r>
              <a:rPr lang="tr-TR" sz="1050" u="sng" dirty="0">
                <a:latin typeface="+mj-lt"/>
              </a:rPr>
              <a:t> </a:t>
            </a:r>
          </a:p>
          <a:p>
            <a:r>
              <a:rPr lang="tr-TR" sz="1050" u="sng" dirty="0">
                <a:latin typeface="+mj-lt"/>
                <a:hlinkClick r:id="rId10"/>
              </a:rPr>
              <a:t>cpf@comcec.org</a:t>
            </a:r>
            <a:r>
              <a:rPr lang="tr-TR" sz="1050" u="sng" dirty="0">
                <a:latin typeface="+mj-lt"/>
              </a:rPr>
              <a:t> </a:t>
            </a:r>
            <a:endParaRPr sz="1050" u="sng"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04742" y="676431"/>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4" name="Dikdörtgen 13"/>
          <p:cNvSpPr/>
          <p:nvPr/>
        </p:nvSpPr>
        <p:spPr>
          <a:xfrm>
            <a:off x="1064476" y="1338574"/>
            <a:ext cx="7343418" cy="2462213"/>
          </a:xfrm>
          <a:prstGeom prst="rect">
            <a:avLst/>
          </a:prstGeom>
        </p:spPr>
        <p:txBody>
          <a:bodyPr wrap="square">
            <a:spAutoFit/>
          </a:bodyPr>
          <a:lstStyle/>
          <a:p>
            <a:pPr marL="285750" indent="-285750" algn="just" defTabSz="914400" hangingPunct="1">
              <a:buFont typeface="Wingdings" panose="05000000000000000000" pitchFamily="2" charset="2"/>
              <a:buChar char="§"/>
            </a:pPr>
            <a:r>
              <a:rPr lang="en-US" altLang="en-US" sz="1400" kern="1200" dirty="0">
                <a:solidFill>
                  <a:prstClr val="black"/>
                </a:solidFill>
                <a:latin typeface="Calibri"/>
                <a:ea typeface="+mn-ea"/>
                <a:cs typeface="+mn-cs"/>
              </a:rPr>
              <a:t>The CCO and the Bank monitors the implementation of the Project</a:t>
            </a:r>
            <a:r>
              <a:rPr lang="tr-TR" altLang="en-US" sz="1400" kern="1200" dirty="0">
                <a:solidFill>
                  <a:prstClr val="black"/>
                </a:solidFill>
                <a:latin typeface="Calibri"/>
                <a:ea typeface="+mn-ea"/>
                <a:cs typeface="+mn-cs"/>
              </a:rPr>
              <a:t> in </a:t>
            </a:r>
            <a:r>
              <a:rPr lang="tr-TR" altLang="en-US" sz="1400" kern="1200" dirty="0" err="1">
                <a:solidFill>
                  <a:prstClr val="black"/>
                </a:solidFill>
                <a:latin typeface="Calibri"/>
                <a:ea typeface="+mn-ea"/>
                <a:cs typeface="+mn-cs"/>
              </a:rPr>
              <a:t>line</a:t>
            </a:r>
            <a:r>
              <a:rPr lang="tr-TR" altLang="en-US" sz="1400" kern="1200" dirty="0">
                <a:solidFill>
                  <a:prstClr val="black"/>
                </a:solidFill>
                <a:latin typeface="Calibri"/>
                <a:ea typeface="+mn-ea"/>
                <a:cs typeface="+mn-cs"/>
              </a:rPr>
              <a:t> </a:t>
            </a:r>
            <a:r>
              <a:rPr lang="tr-TR" altLang="en-US" sz="1400" kern="1200" dirty="0" err="1">
                <a:solidFill>
                  <a:prstClr val="black"/>
                </a:solidFill>
                <a:latin typeface="Calibri"/>
                <a:ea typeface="+mn-ea"/>
                <a:cs typeface="+mn-cs"/>
              </a:rPr>
              <a:t>with</a:t>
            </a:r>
            <a:r>
              <a:rPr lang="tr-TR" altLang="en-US" sz="1400" kern="1200" dirty="0">
                <a:solidFill>
                  <a:prstClr val="black"/>
                </a:solidFill>
                <a:latin typeface="Calibri"/>
                <a:ea typeface="+mn-ea"/>
                <a:cs typeface="+mn-cs"/>
              </a:rPr>
              <a:t> the </a:t>
            </a:r>
            <a:r>
              <a:rPr lang="tr-TR" altLang="en-US" sz="1400" kern="1200" dirty="0" err="1">
                <a:solidFill>
                  <a:prstClr val="black"/>
                </a:solidFill>
                <a:latin typeface="Calibri"/>
                <a:ea typeface="+mn-ea"/>
                <a:cs typeface="+mn-cs"/>
              </a:rPr>
              <a:t>Contract</a:t>
            </a:r>
            <a:r>
              <a:rPr lang="tr-TR" altLang="en-US" sz="1400" kern="1200" dirty="0">
                <a:solidFill>
                  <a:prstClr val="black"/>
                </a:solidFill>
                <a:latin typeface="Calibri"/>
                <a:ea typeface="+mn-ea"/>
                <a:cs typeface="+mn-cs"/>
              </a:rPr>
              <a:t> and the </a:t>
            </a:r>
            <a:r>
              <a:rPr lang="tr-TR" altLang="en-US" sz="1400" kern="1200" dirty="0" err="1">
                <a:solidFill>
                  <a:prstClr val="black"/>
                </a:solidFill>
                <a:latin typeface="Calibri"/>
                <a:ea typeface="+mn-ea"/>
                <a:cs typeface="+mn-cs"/>
              </a:rPr>
              <a:t>Guidelines</a:t>
            </a:r>
            <a:r>
              <a:rPr lang="tr-TR" altLang="en-US" sz="1400" kern="1200" dirty="0">
                <a:solidFill>
                  <a:prstClr val="black"/>
                </a:solidFill>
                <a:latin typeface="Calibri"/>
                <a:ea typeface="+mn-ea"/>
                <a:cs typeface="+mn-cs"/>
              </a:rPr>
              <a:t>.</a:t>
            </a:r>
          </a:p>
          <a:p>
            <a:pPr marL="285750" indent="-285750" algn="just" defTabSz="914400" hangingPunct="1">
              <a:buFont typeface="Wingdings" panose="05000000000000000000" pitchFamily="2" charset="2"/>
              <a:buChar char="§"/>
            </a:pPr>
            <a:endParaRPr lang="tr-TR" altLang="en-US"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tr-TR" sz="1400" kern="1200" dirty="0">
                <a:solidFill>
                  <a:prstClr val="black"/>
                </a:solidFill>
                <a:latin typeface="Calibri"/>
                <a:ea typeface="+mn-ea"/>
                <a:cs typeface="+mn-cs"/>
              </a:rPr>
              <a:t>The </a:t>
            </a:r>
            <a:r>
              <a:rPr lang="en-US" sz="1400" kern="1200" dirty="0">
                <a:solidFill>
                  <a:prstClr val="black"/>
                </a:solidFill>
                <a:latin typeface="Calibri"/>
                <a:ea typeface="+mn-ea"/>
                <a:cs typeface="+mn-cs"/>
              </a:rPr>
              <a:t>Bank performs efficient monitoring via document reviews, monitoring visits and on the spot checks in cooperation with the CCO.</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Bank also monitors project activities in terms of risks related to project implementation and informs the CCO accordingly if any problem occurs during project implementation.</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Bank provides information to the Coordination Committee about technical and financial progress of the Project</a:t>
            </a:r>
            <a:r>
              <a:rPr lang="tr-TR" sz="1400" kern="1200" dirty="0">
                <a:solidFill>
                  <a:prstClr val="black"/>
                </a:solidFill>
                <a:latin typeface="Calibri"/>
                <a:ea typeface="+mn-ea"/>
                <a:cs typeface="+mn-cs"/>
              </a:rPr>
              <a:t>.</a:t>
            </a:r>
          </a:p>
        </p:txBody>
      </p:sp>
      <p:sp>
        <p:nvSpPr>
          <p:cNvPr id="19" name="Dikdörtgen 18"/>
          <p:cNvSpPr/>
          <p:nvPr/>
        </p:nvSpPr>
        <p:spPr>
          <a:xfrm>
            <a:off x="1403648" y="122907"/>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schemeClr val="tx1"/>
                </a:solidFill>
                <a:effectLst>
                  <a:outerShdw blurRad="38100" dist="38100" dir="2700000" algn="tl">
                    <a:srgbClr val="000000">
                      <a:alpha val="43137"/>
                    </a:srgbClr>
                  </a:outerShdw>
                </a:effectLst>
                <a:latin typeface="Calibri"/>
                <a:ea typeface="+mn-ea"/>
                <a:cs typeface="+mn-cs"/>
              </a:rPr>
              <a:t>MONITORING &amp; REPORTING</a:t>
            </a:r>
          </a:p>
        </p:txBody>
      </p:sp>
      <p:sp>
        <p:nvSpPr>
          <p:cNvPr id="12" name="Dikdörtgen 11"/>
          <p:cNvSpPr/>
          <p:nvPr/>
        </p:nvSpPr>
        <p:spPr>
          <a:xfrm>
            <a:off x="224068" y="845771"/>
            <a:ext cx="8546829"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chemeClr val="tx1"/>
                </a:solidFill>
                <a:effectLst/>
                <a:uLnTx/>
                <a:uFillTx/>
                <a:latin typeface="Calibri"/>
                <a:ea typeface="+mn-ea"/>
                <a:cs typeface="+mn-cs"/>
              </a:rPr>
              <a:t> </a:t>
            </a:r>
            <a:r>
              <a:rPr kumimoji="0" lang="en-US" sz="1600" b="1" i="0" u="none" strike="noStrike" kern="1200" cap="none" spc="0" normalizeH="0" baseline="0" noProof="0" dirty="0">
                <a:ln>
                  <a:noFill/>
                </a:ln>
                <a:solidFill>
                  <a:schemeClr val="tx1"/>
                </a:solidFill>
                <a:effectLst/>
                <a:uLnTx/>
                <a:uFillTx/>
                <a:latin typeface="Calibri"/>
                <a:ea typeface="+mn-ea"/>
                <a:cs typeface="+mn-cs"/>
              </a:rPr>
              <a:t>RIGHTS, OBLIGATIONS AND RESPONSIBILITIES OF </a:t>
            </a:r>
            <a:r>
              <a:rPr kumimoji="0" lang="tr-TR" sz="1600" b="1" i="0" u="none" strike="noStrike" kern="1200" cap="none" spc="0" normalizeH="0" baseline="0" noProof="0" dirty="0">
                <a:ln>
                  <a:noFill/>
                </a:ln>
                <a:solidFill>
                  <a:schemeClr val="tx1"/>
                </a:solidFill>
                <a:effectLst/>
                <a:uLnTx/>
                <a:uFillTx/>
                <a:latin typeface="Calibri"/>
                <a:ea typeface="+mn-ea"/>
                <a:cs typeface="+mn-cs"/>
              </a:rPr>
              <a:t>THE BANK</a:t>
            </a:r>
            <a:endParaRPr kumimoji="0" lang="tr-TR" sz="1600" b="0" i="0" u="none" strike="noStrike" kern="1200" cap="none" spc="0" normalizeH="0" baseline="0" noProof="0" dirty="0">
              <a:ln>
                <a:noFill/>
              </a:ln>
              <a:solidFill>
                <a:schemeClr val="tx1"/>
              </a:solidFill>
              <a:effectLst/>
              <a:uLnTx/>
              <a:uFillTx/>
              <a:latin typeface="Calibri"/>
              <a:ea typeface="+mn-ea"/>
              <a:cs typeface="+mn-cs"/>
            </a:endParaRPr>
          </a:p>
        </p:txBody>
      </p:sp>
      <p:sp>
        <p:nvSpPr>
          <p:cNvPr id="13" name="Slide Number Placeholder 1">
            <a:extLst>
              <a:ext uri="{FF2B5EF4-FFF2-40B4-BE49-F238E27FC236}">
                <a16:creationId xmlns:a16="http://schemas.microsoft.com/office/drawing/2014/main" id="{7CA3B383-AFE9-49D4-A0BB-C52699AB9FA3}"/>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4</a:t>
            </a:r>
            <a:endParaRPr lang="uk-UA" dirty="0">
              <a:solidFill>
                <a:schemeClr val="bg1"/>
              </a:solidFill>
            </a:endParaRPr>
          </a:p>
        </p:txBody>
      </p:sp>
    </p:spTree>
    <p:extLst>
      <p:ext uri="{BB962C8B-B14F-4D97-AF65-F5344CB8AC3E}">
        <p14:creationId xmlns:p14="http://schemas.microsoft.com/office/powerpoint/2010/main" val="164087580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PROJECT: THE ACCOUNT INFORMATION</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Dikdörtgen 20"/>
          <p:cNvSpPr/>
          <p:nvPr/>
        </p:nvSpPr>
        <p:spPr>
          <a:xfrm>
            <a:off x="688623" y="593610"/>
            <a:ext cx="7627066" cy="3970318"/>
          </a:xfrm>
          <a:prstGeom prst="rect">
            <a:avLst/>
          </a:prstGeom>
        </p:spPr>
        <p:txBody>
          <a:bodyPr wrap="square">
            <a:spAutoFit/>
          </a:bodyPr>
          <a:lstStyle/>
          <a:p>
            <a:pPr marL="285750" indent="-285750"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defTabSz="914400" hangingPunct="1">
              <a:buFont typeface="Arial" panose="020B0604020202020204" pitchFamily="34" charset="0"/>
              <a:buChar char="•"/>
            </a:pPr>
            <a:r>
              <a:rPr lang="en-US" sz="1400" kern="1200" dirty="0">
                <a:solidFill>
                  <a:prstClr val="black"/>
                </a:solidFill>
                <a:latin typeface="Calibri"/>
                <a:ea typeface="+mn-ea"/>
                <a:cs typeface="+mn-cs"/>
              </a:rPr>
              <a:t>If the aforementioned account is not opened before the signature of the Contract, Project Owner is obliged to inform the bank account number </a:t>
            </a:r>
            <a:r>
              <a:rPr lang="en-US" sz="1400" b="1" kern="1200" dirty="0">
                <a:solidFill>
                  <a:prstClr val="black"/>
                </a:solidFill>
                <a:latin typeface="Calibri"/>
                <a:ea typeface="+mn-ea"/>
                <a:cs typeface="+mn-cs"/>
              </a:rPr>
              <a:t>within 30 days after the signature date. </a:t>
            </a:r>
            <a:endParaRPr lang="tr-TR" sz="1400" b="1" kern="1200" dirty="0">
              <a:solidFill>
                <a:prstClr val="black"/>
              </a:solidFill>
              <a:latin typeface="Calibri"/>
              <a:ea typeface="+mn-ea"/>
              <a:cs typeface="+mn-cs"/>
            </a:endParaRPr>
          </a:p>
          <a:p>
            <a:pPr marL="285750" indent="-285750"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defTabSz="914400" hangingPunct="1">
              <a:buFont typeface="Arial" panose="020B0604020202020204" pitchFamily="34" charset="0"/>
              <a:buChar char="•"/>
            </a:pPr>
            <a:r>
              <a:rPr lang="en-US" sz="1400" kern="1200" dirty="0">
                <a:solidFill>
                  <a:prstClr val="black"/>
                </a:solidFill>
                <a:latin typeface="Calibri"/>
                <a:ea typeface="+mn-ea"/>
                <a:cs typeface="+mn-cs"/>
              </a:rPr>
              <a:t>In case the Project Owner institution is not authorized to open/have a bank account regarding the relevant country legislation, an acceptable account number for the payments shall be informed to the Bank within 30 days after the signature date.</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altLang="en-US"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altLang="en-US" sz="1400" kern="1200" dirty="0">
                <a:solidFill>
                  <a:prstClr val="black"/>
                </a:solidFill>
                <a:latin typeface="Calibri"/>
                <a:ea typeface="+mn-ea"/>
                <a:cs typeface="+mn-cs"/>
              </a:rPr>
              <a:t>The Bank cannot be claimed for the payments, </a:t>
            </a:r>
            <a:r>
              <a:rPr lang="en-US" altLang="en-US" sz="1400" b="1" kern="1200" dirty="0">
                <a:solidFill>
                  <a:prstClr val="black"/>
                </a:solidFill>
                <a:latin typeface="Calibri"/>
                <a:ea typeface="+mn-ea"/>
                <a:cs typeface="+mn-cs"/>
              </a:rPr>
              <a:t>if the relevant account number is not stated in the Service Contract or it is not informed officially </a:t>
            </a:r>
            <a:r>
              <a:rPr lang="en-US" altLang="en-US" sz="1400" kern="1200" dirty="0">
                <a:solidFill>
                  <a:prstClr val="black"/>
                </a:solidFill>
                <a:latin typeface="Calibri"/>
                <a:ea typeface="+mn-ea"/>
                <a:cs typeface="+mn-cs"/>
              </a:rPr>
              <a:t>within the given time periods. </a:t>
            </a:r>
            <a:endParaRPr lang="tr-TR" altLang="en-US"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altLang="en-US"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altLang="en-US" sz="1400" kern="1200" dirty="0">
                <a:solidFill>
                  <a:prstClr val="black"/>
                </a:solidFill>
                <a:latin typeface="Calibri"/>
                <a:ea typeface="+mn-ea"/>
                <a:cs typeface="+mn-cs"/>
              </a:rPr>
              <a:t>The Bank </a:t>
            </a:r>
            <a:r>
              <a:rPr lang="en-US" altLang="en-US" sz="1400" b="1" kern="1200" dirty="0">
                <a:solidFill>
                  <a:prstClr val="black"/>
                </a:solidFill>
                <a:latin typeface="Calibri"/>
                <a:ea typeface="+mn-ea"/>
                <a:cs typeface="+mn-cs"/>
              </a:rPr>
              <a:t>cannot be claimed for any additional cost which would arise due to incorrect bank account information provided by </a:t>
            </a:r>
            <a:r>
              <a:rPr lang="en-US" altLang="en-US" sz="1400" kern="1200" dirty="0">
                <a:solidFill>
                  <a:prstClr val="black"/>
                </a:solidFill>
                <a:latin typeface="Calibri"/>
                <a:ea typeface="+mn-ea"/>
                <a:cs typeface="+mn-cs"/>
              </a:rPr>
              <a:t>the Lead Project Owner, Project Coordinator or Trainers Researcher. Any additional cost would be offset from the payment in question.</a:t>
            </a:r>
            <a:endParaRPr lang="tr-TR" altLang="en-US"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b="1"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The Project Owner, in any case, can</a:t>
            </a:r>
            <a:r>
              <a:rPr lang="tr-TR" sz="1400" b="1" kern="1200" dirty="0">
                <a:solidFill>
                  <a:prstClr val="black"/>
                </a:solidFill>
                <a:latin typeface="Calibri"/>
                <a:ea typeface="+mn-ea"/>
                <a:cs typeface="+mn-cs"/>
              </a:rPr>
              <a:t> </a:t>
            </a:r>
            <a:r>
              <a:rPr lang="en-US" sz="1400" b="1" kern="1200" dirty="0">
                <a:solidFill>
                  <a:prstClr val="black"/>
                </a:solidFill>
                <a:latin typeface="Calibri"/>
                <a:ea typeface="+mn-ea"/>
                <a:cs typeface="+mn-cs"/>
              </a:rPr>
              <a:t>not request additional financing that is not stated in the budget section of the project fiche. </a:t>
            </a:r>
            <a:endParaRPr lang="tr-TR" sz="1400" b="1"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en-US" altLang="en-US" sz="1400" b="1" kern="1200" dirty="0">
              <a:solidFill>
                <a:prstClr val="black"/>
              </a:solidFill>
              <a:latin typeface="Calibri"/>
              <a:ea typeface="+mn-ea"/>
              <a:cs typeface="+mn-cs"/>
            </a:endParaRPr>
          </a:p>
        </p:txBody>
      </p:sp>
      <p:sp>
        <p:nvSpPr>
          <p:cNvPr id="12" name="Slide Number Placeholder 1">
            <a:extLst>
              <a:ext uri="{FF2B5EF4-FFF2-40B4-BE49-F238E27FC236}">
                <a16:creationId xmlns:a16="http://schemas.microsoft.com/office/drawing/2014/main" id="{2DCE570A-572C-4304-AD9C-07B4C3DE3132}"/>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5</a:t>
            </a:r>
            <a:endParaRPr lang="uk-UA" dirty="0">
              <a:solidFill>
                <a:schemeClr val="bg1"/>
              </a:solidFill>
            </a:endParaRPr>
          </a:p>
        </p:txBody>
      </p:sp>
    </p:spTree>
    <p:extLst>
      <p:ext uri="{BB962C8B-B14F-4D97-AF65-F5344CB8AC3E}">
        <p14:creationId xmlns:p14="http://schemas.microsoft.com/office/powerpoint/2010/main" val="32217116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PROJECT: THE ACCOUNT INFORMATION</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4" name="Picture 3"/>
          <p:cNvPicPr>
            <a:picLocks noChangeAspect="1"/>
          </p:cNvPicPr>
          <p:nvPr/>
        </p:nvPicPr>
        <p:blipFill>
          <a:blip r:embed="rId5"/>
          <a:stretch>
            <a:fillRect/>
          </a:stretch>
        </p:blipFill>
        <p:spPr>
          <a:xfrm>
            <a:off x="1895520" y="608885"/>
            <a:ext cx="4813879" cy="4236476"/>
          </a:xfrm>
          <a:prstGeom prst="rect">
            <a:avLst/>
          </a:prstGeom>
        </p:spPr>
      </p:pic>
      <p:grpSp>
        <p:nvGrpSpPr>
          <p:cNvPr id="39" name="Group 38"/>
          <p:cNvGrpSpPr/>
          <p:nvPr/>
        </p:nvGrpSpPr>
        <p:grpSpPr>
          <a:xfrm>
            <a:off x="2118632" y="1109799"/>
            <a:ext cx="1451377" cy="211534"/>
            <a:chOff x="162678" y="1239982"/>
            <a:chExt cx="1451377" cy="346363"/>
          </a:xfrm>
        </p:grpSpPr>
        <p:cxnSp>
          <p:nvCxnSpPr>
            <p:cNvPr id="34" name="Straight Connector 33"/>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38" name="Group 37"/>
            <p:cNvGrpSpPr/>
            <p:nvPr/>
          </p:nvGrpSpPr>
          <p:grpSpPr>
            <a:xfrm>
              <a:off x="162678" y="1239982"/>
              <a:ext cx="1451377" cy="346363"/>
              <a:chOff x="162678" y="1246909"/>
              <a:chExt cx="1451377" cy="346363"/>
            </a:xfrm>
          </p:grpSpPr>
          <p:cxnSp>
            <p:nvCxnSpPr>
              <p:cNvPr id="32" name="Straight Connector 31"/>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37" name="Group 36"/>
              <p:cNvGrpSpPr/>
              <p:nvPr/>
            </p:nvGrpSpPr>
            <p:grpSpPr>
              <a:xfrm>
                <a:off x="162678" y="1246909"/>
                <a:ext cx="1451377" cy="346363"/>
                <a:chOff x="162678" y="1239982"/>
                <a:chExt cx="1451377" cy="346363"/>
              </a:xfrm>
            </p:grpSpPr>
            <p:cxnSp>
              <p:nvCxnSpPr>
                <p:cNvPr id="30" name="Straight Connector 29"/>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36" name="Straight Connector 35"/>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41" name="Group 40"/>
          <p:cNvGrpSpPr/>
          <p:nvPr/>
        </p:nvGrpSpPr>
        <p:grpSpPr>
          <a:xfrm>
            <a:off x="2118634" y="1910956"/>
            <a:ext cx="1525111" cy="263007"/>
            <a:chOff x="162678" y="1239982"/>
            <a:chExt cx="1451377" cy="346363"/>
          </a:xfrm>
        </p:grpSpPr>
        <p:cxnSp>
          <p:nvCxnSpPr>
            <p:cNvPr id="42" name="Straight Connector 41"/>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43" name="Group 42"/>
            <p:cNvGrpSpPr/>
            <p:nvPr/>
          </p:nvGrpSpPr>
          <p:grpSpPr>
            <a:xfrm>
              <a:off x="162678" y="1239982"/>
              <a:ext cx="1451377" cy="346363"/>
              <a:chOff x="162678" y="1246909"/>
              <a:chExt cx="1451377" cy="346363"/>
            </a:xfrm>
          </p:grpSpPr>
          <p:cxnSp>
            <p:nvCxnSpPr>
              <p:cNvPr id="44" name="Straight Connector 43"/>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45" name="Group 44"/>
              <p:cNvGrpSpPr/>
              <p:nvPr/>
            </p:nvGrpSpPr>
            <p:grpSpPr>
              <a:xfrm>
                <a:off x="162678" y="1246909"/>
                <a:ext cx="1451377" cy="346363"/>
                <a:chOff x="162678" y="1239982"/>
                <a:chExt cx="1451377" cy="346363"/>
              </a:xfrm>
            </p:grpSpPr>
            <p:cxnSp>
              <p:nvCxnSpPr>
                <p:cNvPr id="46" name="Straight Connector 45"/>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47" name="Straight Connector 46"/>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48" name="Group 47"/>
          <p:cNvGrpSpPr/>
          <p:nvPr/>
        </p:nvGrpSpPr>
        <p:grpSpPr>
          <a:xfrm>
            <a:off x="2118634" y="1683618"/>
            <a:ext cx="1822985" cy="201532"/>
            <a:chOff x="162678" y="1239982"/>
            <a:chExt cx="1451377" cy="346363"/>
          </a:xfrm>
        </p:grpSpPr>
        <p:cxnSp>
          <p:nvCxnSpPr>
            <p:cNvPr id="49" name="Straight Connector 48"/>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50" name="Group 49"/>
            <p:cNvGrpSpPr/>
            <p:nvPr/>
          </p:nvGrpSpPr>
          <p:grpSpPr>
            <a:xfrm>
              <a:off x="162678" y="1239982"/>
              <a:ext cx="1451377" cy="346363"/>
              <a:chOff x="162678" y="1246909"/>
              <a:chExt cx="1451377" cy="346363"/>
            </a:xfrm>
          </p:grpSpPr>
          <p:cxnSp>
            <p:nvCxnSpPr>
              <p:cNvPr id="51" name="Straight Connector 50"/>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52" name="Group 51"/>
              <p:cNvGrpSpPr/>
              <p:nvPr/>
            </p:nvGrpSpPr>
            <p:grpSpPr>
              <a:xfrm>
                <a:off x="162678" y="1246909"/>
                <a:ext cx="1451377" cy="346363"/>
                <a:chOff x="162678" y="1239982"/>
                <a:chExt cx="1451377" cy="346363"/>
              </a:xfrm>
            </p:grpSpPr>
            <p:cxnSp>
              <p:nvCxnSpPr>
                <p:cNvPr id="53" name="Straight Connector 52"/>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54" name="Straight Connector 53"/>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55" name="Group 54"/>
          <p:cNvGrpSpPr/>
          <p:nvPr/>
        </p:nvGrpSpPr>
        <p:grpSpPr>
          <a:xfrm>
            <a:off x="2118633" y="2442731"/>
            <a:ext cx="1451377" cy="211534"/>
            <a:chOff x="162678" y="1239982"/>
            <a:chExt cx="1451377" cy="346363"/>
          </a:xfrm>
        </p:grpSpPr>
        <p:cxnSp>
          <p:nvCxnSpPr>
            <p:cNvPr id="56" name="Straight Connector 55"/>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57" name="Group 56"/>
            <p:cNvGrpSpPr/>
            <p:nvPr/>
          </p:nvGrpSpPr>
          <p:grpSpPr>
            <a:xfrm>
              <a:off x="162678" y="1239982"/>
              <a:ext cx="1451377" cy="346363"/>
              <a:chOff x="162678" y="1246909"/>
              <a:chExt cx="1451377" cy="346363"/>
            </a:xfrm>
          </p:grpSpPr>
          <p:cxnSp>
            <p:nvCxnSpPr>
              <p:cNvPr id="58" name="Straight Connector 57"/>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59" name="Group 58"/>
              <p:cNvGrpSpPr/>
              <p:nvPr/>
            </p:nvGrpSpPr>
            <p:grpSpPr>
              <a:xfrm>
                <a:off x="162678" y="1246909"/>
                <a:ext cx="1451377" cy="346363"/>
                <a:chOff x="162678" y="1239982"/>
                <a:chExt cx="1451377" cy="346363"/>
              </a:xfrm>
            </p:grpSpPr>
            <p:cxnSp>
              <p:nvCxnSpPr>
                <p:cNvPr id="60" name="Straight Connector 59"/>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61" name="Straight Connector 60"/>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62" name="Group 61"/>
          <p:cNvGrpSpPr/>
          <p:nvPr/>
        </p:nvGrpSpPr>
        <p:grpSpPr>
          <a:xfrm>
            <a:off x="2118634" y="2202114"/>
            <a:ext cx="1185676" cy="206886"/>
            <a:chOff x="162678" y="1239982"/>
            <a:chExt cx="1451377" cy="346363"/>
          </a:xfrm>
        </p:grpSpPr>
        <p:cxnSp>
          <p:nvCxnSpPr>
            <p:cNvPr id="63" name="Straight Connector 62"/>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64" name="Group 63"/>
            <p:cNvGrpSpPr/>
            <p:nvPr/>
          </p:nvGrpSpPr>
          <p:grpSpPr>
            <a:xfrm>
              <a:off x="162678" y="1239982"/>
              <a:ext cx="1451377" cy="346363"/>
              <a:chOff x="162678" y="1246909"/>
              <a:chExt cx="1451377" cy="346363"/>
            </a:xfrm>
          </p:grpSpPr>
          <p:cxnSp>
            <p:nvCxnSpPr>
              <p:cNvPr id="65" name="Straight Connector 64"/>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66" name="Group 65"/>
              <p:cNvGrpSpPr/>
              <p:nvPr/>
            </p:nvGrpSpPr>
            <p:grpSpPr>
              <a:xfrm>
                <a:off x="162678" y="1246909"/>
                <a:ext cx="1451377" cy="346363"/>
                <a:chOff x="162678" y="1239982"/>
                <a:chExt cx="1451377" cy="346363"/>
              </a:xfrm>
            </p:grpSpPr>
            <p:cxnSp>
              <p:nvCxnSpPr>
                <p:cNvPr id="67" name="Straight Connector 66"/>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68" name="Straight Connector 67"/>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69" name="Group 68"/>
          <p:cNvGrpSpPr/>
          <p:nvPr/>
        </p:nvGrpSpPr>
        <p:grpSpPr>
          <a:xfrm>
            <a:off x="2118634" y="2696667"/>
            <a:ext cx="1054057" cy="207303"/>
            <a:chOff x="162678" y="1239982"/>
            <a:chExt cx="1451377" cy="346363"/>
          </a:xfrm>
        </p:grpSpPr>
        <p:cxnSp>
          <p:nvCxnSpPr>
            <p:cNvPr id="70" name="Straight Connector 69"/>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71" name="Group 70"/>
            <p:cNvGrpSpPr/>
            <p:nvPr/>
          </p:nvGrpSpPr>
          <p:grpSpPr>
            <a:xfrm>
              <a:off x="162678" y="1239982"/>
              <a:ext cx="1451377" cy="346363"/>
              <a:chOff x="162678" y="1246909"/>
              <a:chExt cx="1451377" cy="346363"/>
            </a:xfrm>
          </p:grpSpPr>
          <p:cxnSp>
            <p:nvCxnSpPr>
              <p:cNvPr id="72" name="Straight Connector 71"/>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73" name="Group 72"/>
              <p:cNvGrpSpPr/>
              <p:nvPr/>
            </p:nvGrpSpPr>
            <p:grpSpPr>
              <a:xfrm>
                <a:off x="162678" y="1246909"/>
                <a:ext cx="1451377" cy="346363"/>
                <a:chOff x="162678" y="1239982"/>
                <a:chExt cx="1451377" cy="346363"/>
              </a:xfrm>
            </p:grpSpPr>
            <p:cxnSp>
              <p:nvCxnSpPr>
                <p:cNvPr id="74" name="Straight Connector 73"/>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75" name="Straight Connector 74"/>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90" name="Group 89"/>
          <p:cNvGrpSpPr/>
          <p:nvPr/>
        </p:nvGrpSpPr>
        <p:grpSpPr>
          <a:xfrm>
            <a:off x="2118631" y="2938038"/>
            <a:ext cx="929369" cy="207303"/>
            <a:chOff x="162678" y="1239982"/>
            <a:chExt cx="1451377" cy="346363"/>
          </a:xfrm>
        </p:grpSpPr>
        <p:cxnSp>
          <p:nvCxnSpPr>
            <p:cNvPr id="91" name="Straight Connector 90"/>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92" name="Group 91"/>
            <p:cNvGrpSpPr/>
            <p:nvPr/>
          </p:nvGrpSpPr>
          <p:grpSpPr>
            <a:xfrm>
              <a:off x="162678" y="1239982"/>
              <a:ext cx="1451377" cy="346363"/>
              <a:chOff x="162678" y="1246909"/>
              <a:chExt cx="1451377" cy="346363"/>
            </a:xfrm>
          </p:grpSpPr>
          <p:cxnSp>
            <p:nvCxnSpPr>
              <p:cNvPr id="93" name="Straight Connector 92"/>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94" name="Group 93"/>
              <p:cNvGrpSpPr/>
              <p:nvPr/>
            </p:nvGrpSpPr>
            <p:grpSpPr>
              <a:xfrm>
                <a:off x="162678" y="1246909"/>
                <a:ext cx="1451377" cy="346363"/>
                <a:chOff x="162678" y="1239982"/>
                <a:chExt cx="1451377" cy="346363"/>
              </a:xfrm>
            </p:grpSpPr>
            <p:cxnSp>
              <p:nvCxnSpPr>
                <p:cNvPr id="95" name="Straight Connector 94"/>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96" name="Straight Connector 95"/>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97" name="Group 96"/>
          <p:cNvGrpSpPr/>
          <p:nvPr/>
        </p:nvGrpSpPr>
        <p:grpSpPr>
          <a:xfrm>
            <a:off x="2118631" y="3221985"/>
            <a:ext cx="1899187" cy="242902"/>
            <a:chOff x="162678" y="1239982"/>
            <a:chExt cx="1451377" cy="346363"/>
          </a:xfrm>
        </p:grpSpPr>
        <p:cxnSp>
          <p:nvCxnSpPr>
            <p:cNvPr id="98" name="Straight Connector 97"/>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99" name="Group 98"/>
            <p:cNvGrpSpPr/>
            <p:nvPr/>
          </p:nvGrpSpPr>
          <p:grpSpPr>
            <a:xfrm>
              <a:off x="162678" y="1239982"/>
              <a:ext cx="1451377" cy="346363"/>
              <a:chOff x="162678" y="1246909"/>
              <a:chExt cx="1451377" cy="346363"/>
            </a:xfrm>
          </p:grpSpPr>
          <p:cxnSp>
            <p:nvCxnSpPr>
              <p:cNvPr id="100" name="Straight Connector 99"/>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101" name="Group 100"/>
              <p:cNvGrpSpPr/>
              <p:nvPr/>
            </p:nvGrpSpPr>
            <p:grpSpPr>
              <a:xfrm>
                <a:off x="162678" y="1246909"/>
                <a:ext cx="1451377" cy="346363"/>
                <a:chOff x="162678" y="1239982"/>
                <a:chExt cx="1451377" cy="346363"/>
              </a:xfrm>
            </p:grpSpPr>
            <p:cxnSp>
              <p:nvCxnSpPr>
                <p:cNvPr id="102" name="Straight Connector 101"/>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103" name="Straight Connector 102"/>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104" name="Group 103"/>
          <p:cNvGrpSpPr/>
          <p:nvPr/>
        </p:nvGrpSpPr>
        <p:grpSpPr>
          <a:xfrm>
            <a:off x="2118631" y="3506644"/>
            <a:ext cx="1899187" cy="258790"/>
            <a:chOff x="162678" y="1239982"/>
            <a:chExt cx="1451377" cy="346363"/>
          </a:xfrm>
        </p:grpSpPr>
        <p:cxnSp>
          <p:nvCxnSpPr>
            <p:cNvPr id="105" name="Straight Connector 104"/>
            <p:cNvCxnSpPr/>
            <p:nvPr/>
          </p:nvCxnSpPr>
          <p:spPr>
            <a:xfrm>
              <a:off x="162678"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106" name="Group 105"/>
            <p:cNvGrpSpPr/>
            <p:nvPr/>
          </p:nvGrpSpPr>
          <p:grpSpPr>
            <a:xfrm>
              <a:off x="162678" y="1239982"/>
              <a:ext cx="1451377" cy="346363"/>
              <a:chOff x="162678" y="1246909"/>
              <a:chExt cx="1451377" cy="346363"/>
            </a:xfrm>
          </p:grpSpPr>
          <p:cxnSp>
            <p:nvCxnSpPr>
              <p:cNvPr id="107" name="Straight Connector 106"/>
              <p:cNvCxnSpPr/>
              <p:nvPr/>
            </p:nvCxnSpPr>
            <p:spPr>
              <a:xfrm>
                <a:off x="1614055" y="1246909"/>
                <a:ext cx="0" cy="339436"/>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nvGrpSpPr>
              <p:cNvPr id="108" name="Group 107"/>
              <p:cNvGrpSpPr/>
              <p:nvPr/>
            </p:nvGrpSpPr>
            <p:grpSpPr>
              <a:xfrm>
                <a:off x="162678" y="1246909"/>
                <a:ext cx="1451377" cy="346363"/>
                <a:chOff x="162678" y="1239982"/>
                <a:chExt cx="1451377" cy="346363"/>
              </a:xfrm>
            </p:grpSpPr>
            <p:cxnSp>
              <p:nvCxnSpPr>
                <p:cNvPr id="109" name="Straight Connector 108"/>
                <p:cNvCxnSpPr/>
                <p:nvPr/>
              </p:nvCxnSpPr>
              <p:spPr>
                <a:xfrm flipV="1">
                  <a:off x="162678" y="1239982"/>
                  <a:ext cx="1451377" cy="6927"/>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110" name="Straight Connector 109"/>
                <p:cNvCxnSpPr/>
                <p:nvPr/>
              </p:nvCxnSpPr>
              <p:spPr>
                <a:xfrm>
                  <a:off x="162678" y="1586345"/>
                  <a:ext cx="1451377" cy="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grpSp>
      <p:sp>
        <p:nvSpPr>
          <p:cNvPr id="76" name="Slide Number Placeholder 1">
            <a:extLst>
              <a:ext uri="{FF2B5EF4-FFF2-40B4-BE49-F238E27FC236}">
                <a16:creationId xmlns:a16="http://schemas.microsoft.com/office/drawing/2014/main" id="{0CC51798-6479-4394-BC6F-E24FE0C77ABD}"/>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6</a:t>
            </a:r>
            <a:endParaRPr lang="uk-UA" dirty="0">
              <a:solidFill>
                <a:schemeClr val="bg1"/>
              </a:solidFill>
            </a:endParaRPr>
          </a:p>
        </p:txBody>
      </p:sp>
    </p:spTree>
    <p:extLst>
      <p:ext uri="{BB962C8B-B14F-4D97-AF65-F5344CB8AC3E}">
        <p14:creationId xmlns:p14="http://schemas.microsoft.com/office/powerpoint/2010/main" val="7103541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PROJECT: THE ACCOUNT INFORMATION</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 name="Rectangle 1"/>
          <p:cNvSpPr/>
          <p:nvPr/>
        </p:nvSpPr>
        <p:spPr>
          <a:xfrm>
            <a:off x="800654" y="775692"/>
            <a:ext cx="1332946" cy="1323437"/>
          </a:xfrm>
          <a:prstGeom prst="rect">
            <a:avLst/>
          </a:prstGeom>
          <a:solidFill>
            <a:srgbClr val="FFFFFF"/>
          </a:solidFill>
          <a:ln w="12700" cap="flat">
            <a:solidFill>
              <a:srgbClr val="3B8574"/>
            </a:solidFill>
            <a:prstDash val="solid"/>
            <a:miter lim="800000"/>
          </a:ln>
          <a:effectLst>
            <a:glow rad="1397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tr-TR" sz="1600" b="0" i="0" u="none" strike="noStrike" cap="none" spc="0" normalizeH="0" baseline="0" dirty="0">
                <a:ln>
                  <a:noFill/>
                </a:ln>
                <a:solidFill>
                  <a:schemeClr val="tx1"/>
                </a:solidFill>
                <a:effectLst/>
                <a:uFillTx/>
                <a:latin typeface="Constantia"/>
                <a:ea typeface="Constantia"/>
                <a:cs typeface="Constantia"/>
                <a:sym typeface="Constantia"/>
              </a:rPr>
              <a:t>Development </a:t>
            </a:r>
            <a:r>
              <a:rPr kumimoji="0" lang="tr-TR" sz="1600" b="0" i="0" u="none" strike="noStrike" cap="none" spc="0" normalizeH="0" baseline="0" dirty="0" err="1">
                <a:ln>
                  <a:noFill/>
                </a:ln>
                <a:solidFill>
                  <a:schemeClr val="tx1"/>
                </a:solidFill>
                <a:effectLst/>
                <a:uFillTx/>
                <a:latin typeface="Constantia"/>
                <a:ea typeface="Constantia"/>
                <a:cs typeface="Constantia"/>
                <a:sym typeface="Constantia"/>
              </a:rPr>
              <a:t>and</a:t>
            </a:r>
            <a:r>
              <a:rPr kumimoji="0" lang="tr-TR" sz="1600" b="0" i="0" u="none" strike="noStrike" cap="none" spc="0" normalizeH="0" baseline="0" dirty="0">
                <a:ln>
                  <a:noFill/>
                </a:ln>
                <a:solidFill>
                  <a:schemeClr val="tx1"/>
                </a:solidFill>
                <a:effectLst/>
                <a:uFillTx/>
                <a:latin typeface="Constantia"/>
                <a:ea typeface="Constantia"/>
                <a:cs typeface="Constantia"/>
                <a:sym typeface="Constantia"/>
              </a:rPr>
              <a:t> </a:t>
            </a:r>
            <a:r>
              <a:rPr kumimoji="0" lang="tr-TR" sz="1600" b="0" i="0" u="none" strike="noStrike" cap="none" spc="0" normalizeH="0" baseline="0" dirty="0" err="1">
                <a:ln>
                  <a:noFill/>
                </a:ln>
                <a:solidFill>
                  <a:schemeClr val="tx1"/>
                </a:solidFill>
                <a:effectLst/>
                <a:uFillTx/>
                <a:latin typeface="Constantia"/>
                <a:ea typeface="Constantia"/>
                <a:cs typeface="Constantia"/>
                <a:sym typeface="Constantia"/>
              </a:rPr>
              <a:t>Investment</a:t>
            </a:r>
            <a:r>
              <a:rPr kumimoji="0" lang="tr-TR" sz="1600" b="0" i="0" u="none" strike="noStrike" cap="none" spc="0" normalizeH="0" baseline="0" dirty="0">
                <a:ln>
                  <a:noFill/>
                </a:ln>
                <a:solidFill>
                  <a:schemeClr val="tx1"/>
                </a:solidFill>
                <a:effectLst/>
                <a:uFillTx/>
                <a:latin typeface="Constantia"/>
                <a:ea typeface="Constantia"/>
                <a:cs typeface="Constantia"/>
                <a:sym typeface="Constantia"/>
              </a:rPr>
              <a:t> Bank of </a:t>
            </a:r>
            <a:r>
              <a:rPr kumimoji="0" lang="tr-TR" sz="1600" b="0" i="0" u="none" strike="noStrike" cap="none" spc="0" normalizeH="0" baseline="0" dirty="0" err="1">
                <a:ln>
                  <a:noFill/>
                </a:ln>
                <a:solidFill>
                  <a:schemeClr val="tx1"/>
                </a:solidFill>
                <a:effectLst/>
                <a:uFillTx/>
                <a:latin typeface="Constantia"/>
                <a:ea typeface="Constantia"/>
                <a:cs typeface="Constantia"/>
                <a:sym typeface="Constantia"/>
              </a:rPr>
              <a:t>Turkey</a:t>
            </a:r>
            <a:endParaRPr kumimoji="0" lang="tr-TR" sz="1600" b="0" i="0" u="none" strike="noStrike" cap="none" spc="0" normalizeH="0" baseline="0" dirty="0">
              <a:ln>
                <a:noFill/>
              </a:ln>
              <a:solidFill>
                <a:schemeClr val="tx1"/>
              </a:solidFill>
              <a:effectLst/>
              <a:uFillTx/>
              <a:latin typeface="Constantia"/>
              <a:ea typeface="Constantia"/>
              <a:cs typeface="Constantia"/>
              <a:sym typeface="Constantia"/>
            </a:endParaRPr>
          </a:p>
        </p:txBody>
      </p:sp>
      <p:sp>
        <p:nvSpPr>
          <p:cNvPr id="77" name="Rectangle 76"/>
          <p:cNvSpPr/>
          <p:nvPr/>
        </p:nvSpPr>
        <p:spPr>
          <a:xfrm>
            <a:off x="2833808" y="1021913"/>
            <a:ext cx="1436855" cy="830995"/>
          </a:xfrm>
          <a:prstGeom prst="rect">
            <a:avLst/>
          </a:prstGeom>
          <a:solidFill>
            <a:srgbClr val="FFFFFF"/>
          </a:solidFill>
          <a:ln w="12700" cap="flat">
            <a:solidFill>
              <a:srgbClr val="3B8574"/>
            </a:solidFill>
            <a:prstDash val="solid"/>
            <a:miter lim="800000"/>
          </a:ln>
          <a:effectLst>
            <a:glow rad="1397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tr-TR" sz="1600" dirty="0" err="1">
                <a:solidFill>
                  <a:schemeClr val="tx1"/>
                </a:solidFill>
              </a:rPr>
              <a:t>Correspondent</a:t>
            </a:r>
            <a:r>
              <a:rPr lang="tr-TR" sz="1600" dirty="0">
                <a:solidFill>
                  <a:schemeClr val="tx1"/>
                </a:solidFill>
              </a:rPr>
              <a:t> Bank of </a:t>
            </a:r>
            <a:r>
              <a:rPr lang="tr-TR" sz="1600" dirty="0" err="1">
                <a:solidFill>
                  <a:schemeClr val="tx1"/>
                </a:solidFill>
              </a:rPr>
              <a:t>Our</a:t>
            </a:r>
            <a:r>
              <a:rPr lang="tr-TR" sz="1600" dirty="0">
                <a:solidFill>
                  <a:schemeClr val="tx1"/>
                </a:solidFill>
              </a:rPr>
              <a:t> Bank</a:t>
            </a:r>
          </a:p>
        </p:txBody>
      </p:sp>
      <p:sp>
        <p:nvSpPr>
          <p:cNvPr id="78" name="Rectangle 77"/>
          <p:cNvSpPr/>
          <p:nvPr/>
        </p:nvSpPr>
        <p:spPr>
          <a:xfrm>
            <a:off x="7031895" y="1145024"/>
            <a:ext cx="1332946" cy="584773"/>
          </a:xfrm>
          <a:prstGeom prst="rect">
            <a:avLst/>
          </a:prstGeom>
          <a:solidFill>
            <a:srgbClr val="FFFFFF"/>
          </a:solidFill>
          <a:ln w="12700" cap="flat">
            <a:solidFill>
              <a:srgbClr val="3B8574"/>
            </a:solidFill>
            <a:prstDash val="solid"/>
            <a:miter lim="800000"/>
          </a:ln>
          <a:effectLst>
            <a:glow rad="1397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tr-TR" sz="1600" dirty="0">
                <a:solidFill>
                  <a:schemeClr val="tx1"/>
                </a:solidFill>
              </a:rPr>
              <a:t>Project </a:t>
            </a:r>
            <a:r>
              <a:rPr lang="tr-TR" sz="1600" dirty="0" err="1">
                <a:solidFill>
                  <a:schemeClr val="tx1"/>
                </a:solidFill>
              </a:rPr>
              <a:t>Owner</a:t>
            </a:r>
            <a:r>
              <a:rPr lang="tr-TR" sz="1600" dirty="0">
                <a:solidFill>
                  <a:schemeClr val="tx1"/>
                </a:solidFill>
              </a:rPr>
              <a:t> Bank</a:t>
            </a:r>
          </a:p>
        </p:txBody>
      </p:sp>
      <p:sp>
        <p:nvSpPr>
          <p:cNvPr id="80" name="Rectangle 79"/>
          <p:cNvSpPr/>
          <p:nvPr/>
        </p:nvSpPr>
        <p:spPr>
          <a:xfrm>
            <a:off x="4894832" y="1037792"/>
            <a:ext cx="1436855" cy="830995"/>
          </a:xfrm>
          <a:prstGeom prst="rect">
            <a:avLst/>
          </a:prstGeom>
          <a:solidFill>
            <a:srgbClr val="FFFFFF"/>
          </a:solidFill>
          <a:ln w="12700" cap="flat">
            <a:solidFill>
              <a:srgbClr val="3B8574"/>
            </a:solidFill>
            <a:prstDash val="solid"/>
            <a:miter lim="800000"/>
          </a:ln>
          <a:effectLst>
            <a:glow rad="1397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tr-TR" sz="1600" dirty="0" err="1">
                <a:solidFill>
                  <a:schemeClr val="tx1"/>
                </a:solidFill>
              </a:rPr>
              <a:t>Correspondent</a:t>
            </a:r>
            <a:r>
              <a:rPr lang="tr-TR" sz="1600" dirty="0">
                <a:solidFill>
                  <a:schemeClr val="tx1"/>
                </a:solidFill>
              </a:rPr>
              <a:t> Bank of PO Bank</a:t>
            </a:r>
          </a:p>
        </p:txBody>
      </p:sp>
      <p:sp>
        <p:nvSpPr>
          <p:cNvPr id="3" name="Right Arrow 2"/>
          <p:cNvSpPr/>
          <p:nvPr/>
        </p:nvSpPr>
        <p:spPr>
          <a:xfrm>
            <a:off x="2286000" y="1437410"/>
            <a:ext cx="381000" cy="114299"/>
          </a:xfrm>
          <a:prstGeom prst="righ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Constantia"/>
              <a:ea typeface="Constantia"/>
              <a:cs typeface="Constantia"/>
              <a:sym typeface="Constantia"/>
            </a:endParaRPr>
          </a:p>
        </p:txBody>
      </p:sp>
      <p:sp>
        <p:nvSpPr>
          <p:cNvPr id="82" name="Right Arrow 81"/>
          <p:cNvSpPr/>
          <p:nvPr/>
        </p:nvSpPr>
        <p:spPr>
          <a:xfrm>
            <a:off x="4430267" y="1437410"/>
            <a:ext cx="381000" cy="114299"/>
          </a:xfrm>
          <a:prstGeom prst="righ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Constantia"/>
              <a:ea typeface="Constantia"/>
              <a:cs typeface="Constantia"/>
              <a:sym typeface="Constantia"/>
            </a:endParaRPr>
          </a:p>
        </p:txBody>
      </p:sp>
      <p:sp>
        <p:nvSpPr>
          <p:cNvPr id="83" name="Right Arrow 82"/>
          <p:cNvSpPr/>
          <p:nvPr/>
        </p:nvSpPr>
        <p:spPr>
          <a:xfrm>
            <a:off x="6491291" y="1408263"/>
            <a:ext cx="381000" cy="114299"/>
          </a:xfrm>
          <a:prstGeom prst="rightArrow">
            <a:avLst/>
          </a:prstGeom>
          <a:solidFill>
            <a:srgbClr val="FF000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Constantia"/>
              <a:ea typeface="Constantia"/>
              <a:cs typeface="Constantia"/>
              <a:sym typeface="Constantia"/>
            </a:endParaRPr>
          </a:p>
        </p:txBody>
      </p:sp>
      <p:sp>
        <p:nvSpPr>
          <p:cNvPr id="5" name="Rectangle 4"/>
          <p:cNvSpPr/>
          <p:nvPr/>
        </p:nvSpPr>
        <p:spPr>
          <a:xfrm>
            <a:off x="1246909" y="2172950"/>
            <a:ext cx="222810" cy="369330"/>
          </a:xfrm>
          <a:prstGeom prst="rect">
            <a:avLst/>
          </a:prstGeom>
          <a:solidFill>
            <a:schemeClr val="bg1"/>
          </a:solidFill>
          <a:ln w="12700" cap="flat">
            <a:solidFill>
              <a:srgbClr val="3B8574"/>
            </a:solidFill>
            <a:prstDash val="solid"/>
            <a:miter lim="800000"/>
          </a:ln>
          <a:effectLst>
            <a:innerShdw blurRad="63500" dist="50800" dir="13500000">
              <a:prstClr val="black">
                <a:alpha val="50000"/>
              </a:prstClr>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tr-TR" sz="1800" b="0" i="0" u="none" strike="noStrike" cap="none" spc="0" normalizeH="0" baseline="0" dirty="0">
                <a:ln>
                  <a:noFill/>
                </a:ln>
                <a:solidFill>
                  <a:srgbClr val="FF0000"/>
                </a:solidFill>
                <a:effectLst/>
                <a:uFillTx/>
                <a:latin typeface="Constantia"/>
                <a:ea typeface="Constantia"/>
                <a:cs typeface="Constantia"/>
                <a:sym typeface="Constantia"/>
              </a:rPr>
              <a:t>1</a:t>
            </a:r>
          </a:p>
        </p:txBody>
      </p:sp>
      <p:sp>
        <p:nvSpPr>
          <p:cNvPr id="85" name="Rectangle 84"/>
          <p:cNvSpPr/>
          <p:nvPr/>
        </p:nvSpPr>
        <p:spPr>
          <a:xfrm>
            <a:off x="3395496" y="2154913"/>
            <a:ext cx="213616" cy="369330"/>
          </a:xfrm>
          <a:prstGeom prst="rect">
            <a:avLst/>
          </a:prstGeom>
          <a:solidFill>
            <a:schemeClr val="bg1"/>
          </a:solidFill>
          <a:ln w="12700" cap="flat">
            <a:solidFill>
              <a:srgbClr val="3B8574"/>
            </a:solidFill>
            <a:prstDash val="solid"/>
            <a:miter lim="800000"/>
          </a:ln>
          <a:effectLst>
            <a:innerShdw blurRad="63500" dist="50800" dir="13500000">
              <a:prstClr val="black">
                <a:alpha val="50000"/>
              </a:prstClr>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tr-TR" dirty="0">
                <a:solidFill>
                  <a:srgbClr val="FF0000"/>
                </a:solidFill>
              </a:rPr>
              <a:t>2</a:t>
            </a:r>
          </a:p>
        </p:txBody>
      </p:sp>
      <p:sp>
        <p:nvSpPr>
          <p:cNvPr id="86" name="Rectangle 85"/>
          <p:cNvSpPr/>
          <p:nvPr/>
        </p:nvSpPr>
        <p:spPr>
          <a:xfrm>
            <a:off x="5534889" y="2150394"/>
            <a:ext cx="213616" cy="369330"/>
          </a:xfrm>
          <a:prstGeom prst="rect">
            <a:avLst/>
          </a:prstGeom>
          <a:solidFill>
            <a:schemeClr val="bg1"/>
          </a:solidFill>
          <a:ln w="12700" cap="flat">
            <a:solidFill>
              <a:srgbClr val="3B8574"/>
            </a:solidFill>
            <a:prstDash val="solid"/>
            <a:miter lim="800000"/>
          </a:ln>
          <a:effectLst>
            <a:innerShdw blurRad="63500" dist="50800" dir="13500000">
              <a:prstClr val="black">
                <a:alpha val="50000"/>
              </a:prstClr>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tr-TR" dirty="0">
                <a:solidFill>
                  <a:srgbClr val="FF0000"/>
                </a:solidFill>
              </a:rPr>
              <a:t>3</a:t>
            </a:r>
          </a:p>
        </p:txBody>
      </p:sp>
      <p:sp>
        <p:nvSpPr>
          <p:cNvPr id="87" name="Rectangle 86"/>
          <p:cNvSpPr/>
          <p:nvPr/>
        </p:nvSpPr>
        <p:spPr>
          <a:xfrm>
            <a:off x="7652045" y="2150394"/>
            <a:ext cx="213616" cy="369330"/>
          </a:xfrm>
          <a:prstGeom prst="rect">
            <a:avLst/>
          </a:prstGeom>
          <a:solidFill>
            <a:schemeClr val="bg1"/>
          </a:solidFill>
          <a:ln w="12700" cap="flat">
            <a:solidFill>
              <a:srgbClr val="3B8574"/>
            </a:solidFill>
            <a:prstDash val="solid"/>
            <a:miter lim="800000"/>
          </a:ln>
          <a:effectLst>
            <a:innerShdw blurRad="63500" dist="50800" dir="13500000">
              <a:prstClr val="black">
                <a:alpha val="50000"/>
              </a:prstClr>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tr-TR" dirty="0">
                <a:solidFill>
                  <a:srgbClr val="FF0000"/>
                </a:solidFill>
              </a:rPr>
              <a:t>4</a:t>
            </a:r>
          </a:p>
        </p:txBody>
      </p:sp>
      <p:sp>
        <p:nvSpPr>
          <p:cNvPr id="10" name="Left Arrow Callout 9"/>
          <p:cNvSpPr/>
          <p:nvPr/>
        </p:nvSpPr>
        <p:spPr>
          <a:xfrm>
            <a:off x="1246910" y="2803918"/>
            <a:ext cx="4800600" cy="1200327"/>
          </a:xfrm>
          <a:prstGeom prst="leftArrowCallout">
            <a:avLst/>
          </a:prstGeom>
          <a:solidFill>
            <a:srgbClr val="FFFFFF"/>
          </a:solidFill>
          <a:ln w="12700" cap="flat">
            <a:solidFill>
              <a:schemeClr val="accent1"/>
            </a:solidFill>
            <a:prstDash val="solid"/>
            <a:miter lim="800000"/>
          </a:ln>
          <a:effectLst>
            <a:glow rad="228600">
              <a:schemeClr val="accent6">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tr-TR" dirty="0" err="1"/>
              <a:t>If</a:t>
            </a:r>
            <a:r>
              <a:rPr lang="tr-TR" dirty="0"/>
              <a:t> </a:t>
            </a:r>
            <a:r>
              <a:rPr lang="tr-TR" dirty="0" err="1"/>
              <a:t>the</a:t>
            </a:r>
            <a:r>
              <a:rPr lang="tr-TR" dirty="0"/>
              <a:t> </a:t>
            </a:r>
            <a:r>
              <a:rPr lang="tr-TR" dirty="0" err="1"/>
              <a:t>account</a:t>
            </a:r>
            <a:r>
              <a:rPr lang="tr-TR" dirty="0"/>
              <a:t> </a:t>
            </a:r>
            <a:r>
              <a:rPr lang="tr-TR" dirty="0" err="1"/>
              <a:t>information</a:t>
            </a:r>
            <a:r>
              <a:rPr lang="tr-TR" dirty="0"/>
              <a:t> of </a:t>
            </a:r>
            <a:r>
              <a:rPr lang="tr-TR" dirty="0" err="1"/>
              <a:t>the</a:t>
            </a:r>
            <a:r>
              <a:rPr lang="tr-TR" dirty="0"/>
              <a:t> PO/</a:t>
            </a:r>
            <a:r>
              <a:rPr lang="tr-TR" dirty="0" err="1"/>
              <a:t>coordinator</a:t>
            </a:r>
            <a:r>
              <a:rPr lang="tr-TR" dirty="0"/>
              <a:t>/</a:t>
            </a:r>
            <a:r>
              <a:rPr lang="tr-TR" dirty="0" err="1"/>
              <a:t>trainer</a:t>
            </a:r>
            <a:r>
              <a:rPr lang="tr-TR" dirty="0"/>
              <a:t> is </a:t>
            </a:r>
            <a:r>
              <a:rPr lang="tr-TR" dirty="0" err="1"/>
              <a:t>wrong</a:t>
            </a:r>
            <a:r>
              <a:rPr lang="tr-TR" dirty="0"/>
              <a:t>, </a:t>
            </a:r>
            <a:r>
              <a:rPr lang="tr-TR" dirty="0" err="1"/>
              <a:t>the</a:t>
            </a:r>
            <a:r>
              <a:rPr lang="tr-TR" dirty="0"/>
              <a:t> </a:t>
            </a:r>
            <a:r>
              <a:rPr lang="tr-TR" dirty="0" err="1"/>
              <a:t>money</a:t>
            </a:r>
            <a:r>
              <a:rPr lang="tr-TR" dirty="0"/>
              <a:t> </a:t>
            </a:r>
            <a:r>
              <a:rPr lang="tr-TR" dirty="0" err="1"/>
              <a:t>comes</a:t>
            </a:r>
            <a:r>
              <a:rPr lang="tr-TR" dirty="0"/>
              <a:t> </a:t>
            </a:r>
            <a:r>
              <a:rPr lang="tr-TR" dirty="0" err="1"/>
              <a:t>back</a:t>
            </a:r>
            <a:r>
              <a:rPr lang="tr-TR" dirty="0"/>
              <a:t> </a:t>
            </a:r>
            <a:r>
              <a:rPr lang="tr-TR" dirty="0" err="1"/>
              <a:t>to</a:t>
            </a:r>
            <a:r>
              <a:rPr lang="tr-TR" dirty="0"/>
              <a:t> </a:t>
            </a:r>
            <a:r>
              <a:rPr lang="tr-TR" dirty="0" err="1"/>
              <a:t>the</a:t>
            </a:r>
            <a:r>
              <a:rPr lang="tr-TR" dirty="0"/>
              <a:t> Bank </a:t>
            </a:r>
            <a:r>
              <a:rPr lang="tr-TR" dirty="0" err="1"/>
              <a:t>with</a:t>
            </a:r>
            <a:r>
              <a:rPr lang="tr-TR" dirty="0"/>
              <a:t> </a:t>
            </a:r>
            <a:r>
              <a:rPr lang="tr-TR" dirty="0" err="1"/>
              <a:t>cut</a:t>
            </a:r>
            <a:r>
              <a:rPr lang="tr-TR" dirty="0"/>
              <a:t>.</a:t>
            </a:r>
            <a:endParaRPr kumimoji="0" lang="tr-TR"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23" name="Slide Number Placeholder 1">
            <a:extLst>
              <a:ext uri="{FF2B5EF4-FFF2-40B4-BE49-F238E27FC236}">
                <a16:creationId xmlns:a16="http://schemas.microsoft.com/office/drawing/2014/main" id="{3532C7D6-B2E7-40F5-AB55-F80CAA68020D}"/>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7</a:t>
            </a:r>
            <a:endParaRPr lang="uk-UA" dirty="0">
              <a:solidFill>
                <a:schemeClr val="bg1"/>
              </a:solidFill>
            </a:endParaRPr>
          </a:p>
        </p:txBody>
      </p:sp>
    </p:spTree>
    <p:extLst>
      <p:ext uri="{BB962C8B-B14F-4D97-AF65-F5344CB8AC3E}">
        <p14:creationId xmlns:p14="http://schemas.microsoft.com/office/powerpoint/2010/main" val="261268894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304800" y="-2859"/>
            <a:ext cx="8448722"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PROJECT: REPORTING</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431343528"/>
              </p:ext>
            </p:extLst>
          </p:nvPr>
        </p:nvGraphicFramePr>
        <p:xfrm>
          <a:off x="287693" y="646444"/>
          <a:ext cx="8482935" cy="3777059"/>
        </p:xfrm>
        <a:graphic>
          <a:graphicData uri="http://schemas.openxmlformats.org/drawingml/2006/table">
            <a:tbl>
              <a:tblPr/>
              <a:tblGrid>
                <a:gridCol w="34720">
                  <a:extLst>
                    <a:ext uri="{9D8B030D-6E8A-4147-A177-3AD203B41FA5}">
                      <a16:colId xmlns:a16="http://schemas.microsoft.com/office/drawing/2014/main" val="740889720"/>
                    </a:ext>
                  </a:extLst>
                </a:gridCol>
                <a:gridCol w="1513531">
                  <a:extLst>
                    <a:ext uri="{9D8B030D-6E8A-4147-A177-3AD203B41FA5}">
                      <a16:colId xmlns:a16="http://schemas.microsoft.com/office/drawing/2014/main" val="1417203869"/>
                    </a:ext>
                  </a:extLst>
                </a:gridCol>
                <a:gridCol w="1478756">
                  <a:extLst>
                    <a:ext uri="{9D8B030D-6E8A-4147-A177-3AD203B41FA5}">
                      <a16:colId xmlns:a16="http://schemas.microsoft.com/office/drawing/2014/main" val="1680801354"/>
                    </a:ext>
                  </a:extLst>
                </a:gridCol>
                <a:gridCol w="657225">
                  <a:extLst>
                    <a:ext uri="{9D8B030D-6E8A-4147-A177-3AD203B41FA5}">
                      <a16:colId xmlns:a16="http://schemas.microsoft.com/office/drawing/2014/main" val="1770661779"/>
                    </a:ext>
                  </a:extLst>
                </a:gridCol>
                <a:gridCol w="528638">
                  <a:extLst>
                    <a:ext uri="{9D8B030D-6E8A-4147-A177-3AD203B41FA5}">
                      <a16:colId xmlns:a16="http://schemas.microsoft.com/office/drawing/2014/main" val="1995303302"/>
                    </a:ext>
                  </a:extLst>
                </a:gridCol>
                <a:gridCol w="1493043">
                  <a:extLst>
                    <a:ext uri="{9D8B030D-6E8A-4147-A177-3AD203B41FA5}">
                      <a16:colId xmlns:a16="http://schemas.microsoft.com/office/drawing/2014/main" val="2998332472"/>
                    </a:ext>
                  </a:extLst>
                </a:gridCol>
                <a:gridCol w="2777022">
                  <a:extLst>
                    <a:ext uri="{9D8B030D-6E8A-4147-A177-3AD203B41FA5}">
                      <a16:colId xmlns:a16="http://schemas.microsoft.com/office/drawing/2014/main" val="1809285731"/>
                    </a:ext>
                  </a:extLst>
                </a:gridCol>
              </a:tblGrid>
              <a:tr h="258070">
                <a:tc>
                  <a:txBody>
                    <a:bodyPr/>
                    <a:lstStyle/>
                    <a:p>
                      <a:pPr algn="ctr" fontAlgn="b"/>
                      <a:r>
                        <a:rPr lang="tr-TR" sz="900" b="0" i="0" u="none" strike="noStrike" dirty="0">
                          <a:solidFill>
                            <a:srgbClr val="000000"/>
                          </a:solidFill>
                          <a:effectLst/>
                          <a:latin typeface="Calibri" panose="020F0502020204030204" pitchFamily="34" charset="0"/>
                        </a:rPr>
                        <a:t> </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Name of the report</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900" b="1" u="none" strike="noStrike" dirty="0">
                          <a:effectLst/>
                          <a:latin typeface="+mj-lt"/>
                        </a:rPr>
                        <a:t>Responsible</a:t>
                      </a:r>
                      <a:r>
                        <a:rPr lang="tr-TR" sz="900" b="1" u="none" strike="noStrike" dirty="0">
                          <a:effectLst/>
                          <a:latin typeface="+mj-lt"/>
                        </a:rPr>
                        <a:t> </a:t>
                      </a:r>
                      <a:r>
                        <a:rPr lang="tr-TR" sz="900" b="1" u="none" strike="noStrike" dirty="0" err="1">
                          <a:effectLst/>
                          <a:latin typeface="+mj-lt"/>
                        </a:rPr>
                        <a:t>for</a:t>
                      </a:r>
                      <a:r>
                        <a:rPr lang="tr-TR" sz="900" b="1" u="none" strike="noStrike" dirty="0">
                          <a:effectLst/>
                          <a:latin typeface="+mj-lt"/>
                        </a:rPr>
                        <a:t> </a:t>
                      </a:r>
                      <a:r>
                        <a:rPr lang="tr-TR" sz="900" b="1" u="none" strike="noStrike" dirty="0" err="1">
                          <a:effectLst/>
                          <a:latin typeface="+mj-lt"/>
                        </a:rPr>
                        <a:t>preperation</a:t>
                      </a:r>
                      <a:endParaRPr lang="en-US" sz="900" b="1" i="0" u="none" strike="noStrike" dirty="0">
                        <a:solidFill>
                          <a:srgbClr val="000000"/>
                        </a:solidFill>
                        <a:effectLst/>
                        <a:latin typeface="+mj-lt"/>
                      </a:endParaRPr>
                    </a:p>
                  </a:txBody>
                  <a:tcPr marL="6600" marR="6600" marT="66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tr-TR" sz="900" b="1" u="none" strike="noStrike" dirty="0" err="1">
                          <a:effectLst/>
                          <a:latin typeface="+mj-lt"/>
                        </a:rPr>
                        <a:t>Responsible</a:t>
                      </a:r>
                      <a:r>
                        <a:rPr lang="tr-TR" sz="900" b="1" u="none" strike="noStrike" dirty="0">
                          <a:effectLst/>
                          <a:latin typeface="+mj-lt"/>
                        </a:rPr>
                        <a:t> </a:t>
                      </a:r>
                      <a:r>
                        <a:rPr lang="tr-TR" sz="900" b="1" u="none" strike="noStrike" dirty="0" err="1">
                          <a:effectLst/>
                          <a:latin typeface="+mj-lt"/>
                        </a:rPr>
                        <a:t>for</a:t>
                      </a:r>
                      <a:r>
                        <a:rPr lang="tr-TR" sz="900" b="1" u="none" strike="noStrike" dirty="0">
                          <a:effectLst/>
                          <a:latin typeface="+mj-lt"/>
                        </a:rPr>
                        <a:t> </a:t>
                      </a:r>
                      <a:r>
                        <a:rPr lang="tr-TR" sz="900" b="1" u="none" strike="noStrike" dirty="0" err="1">
                          <a:effectLst/>
                          <a:latin typeface="+mj-lt"/>
                        </a:rPr>
                        <a:t>signing</a:t>
                      </a:r>
                      <a:endParaRPr lang="tr-TR" sz="900" b="1" u="none" strike="noStrike" dirty="0">
                        <a:effectLst/>
                        <a:latin typeface="+mj-lt"/>
                      </a:endParaRPr>
                    </a:p>
                  </a:txBody>
                  <a:tcPr marL="6600" marR="6600" marT="66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Presented to</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Frequency or when</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Explanation</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250805"/>
                  </a:ext>
                </a:extLst>
              </a:tr>
              <a:tr h="264794">
                <a:tc rowSpan="5">
                  <a:txBody>
                    <a:bodyPr/>
                    <a:lstStyle/>
                    <a:p>
                      <a:pPr algn="ctr" fontAlgn="ctr"/>
                      <a:br>
                        <a:rPr lang="en-US" sz="900" b="1" i="0" u="none" strike="noStrike" dirty="0">
                          <a:solidFill>
                            <a:srgbClr val="000000"/>
                          </a:solidFill>
                          <a:effectLst/>
                          <a:latin typeface="Calibri" panose="020F0502020204030204" pitchFamily="34" charset="0"/>
                        </a:rPr>
                      </a:br>
                      <a:endParaRPr lang="tr-TR" sz="900" b="1" i="0" u="none" strike="noStrike" dirty="0">
                        <a:solidFill>
                          <a:srgbClr val="000000"/>
                        </a:solidFill>
                        <a:effectLst/>
                        <a:latin typeface="Calibri" panose="020F0502020204030204" pitchFamily="34" charset="0"/>
                      </a:endParaRP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tr-TR" sz="900" b="1" i="0" u="none" strike="noStrike" dirty="0" err="1">
                          <a:solidFill>
                            <a:srgbClr val="000000"/>
                          </a:solidFill>
                          <a:effectLst/>
                          <a:latin typeface="Calibri" panose="020F0502020204030204" pitchFamily="34" charset="0"/>
                        </a:rPr>
                        <a:t>Monthly</a:t>
                      </a:r>
                      <a:r>
                        <a:rPr lang="tr-TR" sz="900" b="1" i="0" u="none" strike="noStrike" dirty="0">
                          <a:solidFill>
                            <a:srgbClr val="000000"/>
                          </a:solidFill>
                          <a:effectLst/>
                          <a:latin typeface="Calibri" panose="020F0502020204030204" pitchFamily="34" charset="0"/>
                        </a:rPr>
                        <a:t> </a:t>
                      </a:r>
                      <a:r>
                        <a:rPr lang="tr-TR" sz="900" b="1" i="0" u="none" strike="noStrike" dirty="0" err="1">
                          <a:solidFill>
                            <a:srgbClr val="000000"/>
                          </a:solidFill>
                          <a:effectLst/>
                          <a:latin typeface="Calibri" panose="020F0502020204030204" pitchFamily="34" charset="0"/>
                        </a:rPr>
                        <a:t>Progress</a:t>
                      </a:r>
                      <a:r>
                        <a:rPr lang="tr-TR" sz="900" b="1" i="0" u="none" strike="noStrike" dirty="0">
                          <a:solidFill>
                            <a:srgbClr val="000000"/>
                          </a:solidFill>
                          <a:effectLst/>
                          <a:latin typeface="Calibri" panose="020F0502020204030204" pitchFamily="34" charset="0"/>
                        </a:rPr>
                        <a:t> Report</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a:solidFill>
                            <a:srgbClr val="000000"/>
                          </a:solidFill>
                          <a:effectLst/>
                          <a:latin typeface="Calibri" panose="020F0502020204030204" pitchFamily="34" charset="0"/>
                        </a:rPr>
                        <a:t>Project Coordinator</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PO (RA)</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CCO</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Within one week after the last day of each month</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Technical progress of project activities</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66579031"/>
                  </a:ext>
                </a:extLst>
              </a:tr>
              <a:tr h="664976">
                <a:tc vMerge="1">
                  <a:txBody>
                    <a:bodyPr/>
                    <a:lstStyle/>
                    <a:p>
                      <a:endParaRPr lang="en-US"/>
                    </a:p>
                  </a:txBody>
                  <a:tcPr/>
                </a:tc>
                <a:tc>
                  <a:txBody>
                    <a:bodyPr/>
                    <a:lstStyle/>
                    <a:p>
                      <a:pPr algn="l" fontAlgn="ctr"/>
                      <a:r>
                        <a:rPr lang="tr-TR" sz="900" b="1" i="0" u="none" strike="noStrike" dirty="0" err="1">
                          <a:solidFill>
                            <a:srgbClr val="000000"/>
                          </a:solidFill>
                          <a:effectLst/>
                          <a:latin typeface="Calibri" panose="020F0502020204030204" pitchFamily="34" charset="0"/>
                        </a:rPr>
                        <a:t>Timesheet</a:t>
                      </a:r>
                      <a:endParaRPr lang="tr-TR" sz="900" b="1" i="0" u="none" strike="noStrike" dirty="0">
                        <a:solidFill>
                          <a:srgbClr val="000000"/>
                        </a:solidFill>
                        <a:effectLst/>
                        <a:latin typeface="Calibri" panose="020F0502020204030204" pitchFamily="34" charset="0"/>
                      </a:endParaRP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Project </a:t>
                      </a:r>
                      <a:r>
                        <a:rPr lang="tr-TR" sz="900" b="0" i="0" u="none" strike="noStrike" dirty="0" err="1">
                          <a:solidFill>
                            <a:srgbClr val="000000"/>
                          </a:solidFill>
                          <a:effectLst/>
                          <a:latin typeface="Calibri" panose="020F0502020204030204" pitchFamily="34" charset="0"/>
                        </a:rPr>
                        <a:t>Coordinator</a:t>
                      </a:r>
                      <a:r>
                        <a:rPr lang="tr-TR" sz="900" b="0" i="0" u="none" strike="noStrike" dirty="0">
                          <a:solidFill>
                            <a:srgbClr val="000000"/>
                          </a:solidFill>
                          <a:effectLst/>
                          <a:latin typeface="Calibri" panose="020F0502020204030204" pitchFamily="34" charset="0"/>
                        </a:rPr>
                        <a:t>  </a:t>
                      </a:r>
                      <a:r>
                        <a:rPr lang="tr-TR" sz="900" b="0" i="0" u="none" strike="noStrike" dirty="0" err="1">
                          <a:solidFill>
                            <a:srgbClr val="000000"/>
                          </a:solidFill>
                          <a:effectLst/>
                          <a:latin typeface="Calibri" panose="020F0502020204030204" pitchFamily="34" charset="0"/>
                        </a:rPr>
                        <a:t>and</a:t>
                      </a:r>
                      <a:r>
                        <a:rPr lang="tr-TR" sz="900" b="0" i="0" u="none" strike="noStrike" dirty="0">
                          <a:solidFill>
                            <a:srgbClr val="000000"/>
                          </a:solidFill>
                          <a:effectLst/>
                          <a:latin typeface="Calibri" panose="020F0502020204030204" pitchFamily="34" charset="0"/>
                        </a:rPr>
                        <a:t> </a:t>
                      </a:r>
                      <a:r>
                        <a:rPr lang="tr-TR" sz="900" b="0" i="0" u="none" strike="noStrike" dirty="0" err="1">
                          <a:solidFill>
                            <a:srgbClr val="000000"/>
                          </a:solidFill>
                          <a:effectLst/>
                          <a:latin typeface="Calibri" panose="020F0502020204030204" pitchFamily="34" charset="0"/>
                        </a:rPr>
                        <a:t>Trainer</a:t>
                      </a:r>
                      <a:endParaRPr lang="tr-TR" sz="900" b="0" i="0" u="none" strike="noStrike" dirty="0">
                        <a:solidFill>
                          <a:srgbClr val="000000"/>
                        </a:solidFill>
                        <a:effectLst/>
                        <a:latin typeface="Calibri" panose="020F0502020204030204" pitchFamily="34" charset="0"/>
                      </a:endParaRP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PO (RA)</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Bank</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Within one week after the last day of each month</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The Project Coordinator and the Trainer(s) shall prepare his/her own Timesheets that shows weekly tasks</a:t>
                      </a:r>
                      <a:r>
                        <a:rPr lang="tr-TR"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performed by each project personnel in the relevant month.</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03570276"/>
                  </a:ext>
                </a:extLst>
              </a:tr>
              <a:tr h="1245407">
                <a:tc vMerge="1">
                  <a:txBody>
                    <a:bodyPr/>
                    <a:lstStyle/>
                    <a:p>
                      <a:endParaRPr lang="en-US"/>
                    </a:p>
                  </a:txBody>
                  <a:tcPr/>
                </a:tc>
                <a:tc>
                  <a:txBody>
                    <a:bodyPr/>
                    <a:lstStyle/>
                    <a:p>
                      <a:pPr algn="l" fontAlgn="ctr"/>
                      <a:r>
                        <a:rPr lang="tr-TR" sz="900" b="1" i="0" u="none" strike="noStrike" dirty="0">
                          <a:solidFill>
                            <a:schemeClr val="tx1"/>
                          </a:solidFill>
                          <a:effectLst/>
                          <a:latin typeface="Calibri" panose="020F0502020204030204" pitchFamily="34" charset="0"/>
                        </a:rPr>
                        <a:t>Financial </a:t>
                      </a:r>
                      <a:r>
                        <a:rPr lang="tr-TR" sz="900" b="1" i="0" u="none" strike="noStrike" dirty="0" err="1">
                          <a:solidFill>
                            <a:schemeClr val="tx1"/>
                          </a:solidFill>
                          <a:effectLst/>
                          <a:latin typeface="Calibri" panose="020F0502020204030204" pitchFamily="34" charset="0"/>
                        </a:rPr>
                        <a:t>Progress</a:t>
                      </a:r>
                      <a:r>
                        <a:rPr lang="tr-TR" sz="900" b="1" i="0" u="none" strike="noStrike" dirty="0">
                          <a:solidFill>
                            <a:schemeClr val="tx1"/>
                          </a:solidFill>
                          <a:effectLst/>
                          <a:latin typeface="Calibri" panose="020F0502020204030204" pitchFamily="34" charset="0"/>
                        </a:rPr>
                        <a:t> Report (FPR)</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Project </a:t>
                      </a:r>
                      <a:r>
                        <a:rPr lang="tr-TR" sz="900" b="0" i="0" u="none" strike="noStrike" dirty="0" err="1">
                          <a:solidFill>
                            <a:srgbClr val="000000"/>
                          </a:solidFill>
                          <a:effectLst/>
                          <a:latin typeface="Calibri" panose="020F0502020204030204" pitchFamily="34" charset="0"/>
                        </a:rPr>
                        <a:t>Coordinator</a:t>
                      </a:r>
                      <a:endParaRPr lang="tr-TR" sz="900" b="0" i="0" u="none" strike="noStrike" dirty="0">
                        <a:solidFill>
                          <a:srgbClr val="000000"/>
                        </a:solidFill>
                        <a:effectLst/>
                        <a:latin typeface="Calibri" panose="020F0502020204030204" pitchFamily="34" charset="0"/>
                      </a:endParaRP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PO (RA)</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Bank</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Within two weeks after the last day of the month </a:t>
                      </a:r>
                      <a:br>
                        <a:rPr lang="en-US" sz="900" b="0" i="0" u="none" strike="noStrike" dirty="0">
                          <a:solidFill>
                            <a:srgbClr val="000000"/>
                          </a:solidFill>
                          <a:effectLst/>
                          <a:latin typeface="Calibri" panose="020F0502020204030204" pitchFamily="34" charset="0"/>
                        </a:rPr>
                      </a:br>
                      <a:r>
                        <a:rPr lang="tr-TR" sz="900" b="0" i="0" u="none" strike="noStrike" dirty="0">
                          <a:solidFill>
                            <a:srgbClr val="000000"/>
                          </a:solidFill>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lgn="l" fontAlgn="ctr">
                        <a:buFont typeface="Wingdings" panose="05000000000000000000" pitchFamily="2" charset="2"/>
                        <a:buChar char="ü"/>
                      </a:pPr>
                      <a:r>
                        <a:rPr lang="en-US" sz="900" b="0" i="0" u="none" strike="noStrike" dirty="0">
                          <a:solidFill>
                            <a:srgbClr val="000000"/>
                          </a:solidFill>
                          <a:effectLst/>
                          <a:latin typeface="Calibri" panose="020F0502020204030204" pitchFamily="34" charset="0"/>
                        </a:rPr>
                        <a:t>Shows details about expenditures made during respective period </a:t>
                      </a:r>
                      <a:endParaRPr lang="tr-TR" sz="900" b="0" i="0" u="none" strike="noStrike" dirty="0">
                        <a:solidFill>
                          <a:srgbClr val="000000"/>
                        </a:solidFill>
                        <a:effectLst/>
                        <a:latin typeface="Calibri" panose="020F0502020204030204" pitchFamily="34" charset="0"/>
                      </a:endParaRPr>
                    </a:p>
                    <a:p>
                      <a:pPr marL="171450" indent="-171450" algn="l" fontAlgn="ctr">
                        <a:buFont typeface="Wingdings" panose="05000000000000000000" pitchFamily="2" charset="2"/>
                        <a:buChar char="ü"/>
                      </a:pPr>
                      <a:r>
                        <a:rPr lang="en-US" sz="900" b="0" i="0" u="none" strike="noStrike" dirty="0">
                          <a:solidFill>
                            <a:srgbClr val="000000"/>
                          </a:solidFill>
                          <a:effectLst/>
                          <a:latin typeface="Calibri" panose="020F0502020204030204" pitchFamily="34" charset="0"/>
                        </a:rPr>
                        <a:t>Includes separate sheets for different expenditures in line with the </a:t>
                      </a:r>
                      <a:r>
                        <a:rPr lang="en-US" sz="900" b="0" i="0" u="none" strike="noStrike" dirty="0" err="1">
                          <a:solidFill>
                            <a:srgbClr val="000000"/>
                          </a:solidFill>
                          <a:effectLst/>
                          <a:latin typeface="Calibri" panose="020F0502020204030204" pitchFamily="34" charset="0"/>
                        </a:rPr>
                        <a:t>bu</a:t>
                      </a:r>
                      <a:r>
                        <a:rPr lang="tr-TR" sz="900" b="0" i="0" u="none" strike="noStrike" dirty="0">
                          <a:solidFill>
                            <a:srgbClr val="000000"/>
                          </a:solidFill>
                          <a:effectLst/>
                          <a:latin typeface="Calibri" panose="020F0502020204030204" pitchFamily="34" charset="0"/>
                        </a:rPr>
                        <a:t>d</a:t>
                      </a:r>
                      <a:r>
                        <a:rPr lang="en-US" sz="900" b="0" i="0" u="none" strike="noStrike" dirty="0">
                          <a:solidFill>
                            <a:srgbClr val="000000"/>
                          </a:solidFill>
                          <a:effectLst/>
                          <a:latin typeface="Calibri" panose="020F0502020204030204" pitchFamily="34" charset="0"/>
                        </a:rPr>
                        <a:t>get</a:t>
                      </a:r>
                      <a:endParaRPr lang="tr-TR" sz="900" b="0" i="0" u="none" strike="noStrike" dirty="0">
                        <a:solidFill>
                          <a:srgbClr val="000000"/>
                        </a:solidFill>
                        <a:effectLst/>
                        <a:latin typeface="Calibri" panose="020F0502020204030204" pitchFamily="34" charset="0"/>
                      </a:endParaRPr>
                    </a:p>
                    <a:p>
                      <a:pPr marL="171450" indent="-171450" algn="l" fontAlgn="ctr">
                        <a:buFont typeface="Wingdings" panose="05000000000000000000" pitchFamily="2" charset="2"/>
                        <a:buChar char="ü"/>
                      </a:pPr>
                      <a:r>
                        <a:rPr lang="en-US" sz="900" b="0" i="0" u="none" strike="noStrike" dirty="0">
                          <a:solidFill>
                            <a:srgbClr val="000000"/>
                          </a:solidFill>
                          <a:effectLst/>
                          <a:latin typeface="Calibri" panose="020F0502020204030204" pitchFamily="34" charset="0"/>
                        </a:rPr>
                        <a:t>USD/Local Currency exchange rate should be stated in the relevant sheet</a:t>
                      </a:r>
                      <a:endParaRPr lang="tr-TR" sz="900" b="0" i="0" u="none" strike="noStrike" dirty="0">
                        <a:solidFill>
                          <a:srgbClr val="000000"/>
                        </a:solidFill>
                        <a:effectLst/>
                        <a:latin typeface="Calibri" panose="020F0502020204030204" pitchFamily="34" charset="0"/>
                      </a:endParaRPr>
                    </a:p>
                    <a:p>
                      <a:pPr marL="171450" indent="-171450" algn="l" fontAlgn="ctr">
                        <a:buFont typeface="Wingdings" panose="05000000000000000000" pitchFamily="2" charset="2"/>
                        <a:buChar char="ü"/>
                      </a:pPr>
                      <a:r>
                        <a:rPr lang="en-US" sz="900" b="0" i="0" u="none" strike="noStrike" dirty="0">
                          <a:solidFill>
                            <a:srgbClr val="000000"/>
                          </a:solidFill>
                          <a:effectLst/>
                          <a:latin typeface="Calibri" panose="020F0502020204030204" pitchFamily="34" charset="0"/>
                        </a:rPr>
                        <a:t>Necessary documents ( etc.) that verify the expenditures will be attached to FPR</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1373797"/>
                  </a:ext>
                </a:extLst>
              </a:tr>
              <a:tr h="669876">
                <a:tc vMerge="1">
                  <a:txBody>
                    <a:bodyPr/>
                    <a:lstStyle/>
                    <a:p>
                      <a:endParaRPr lang="en-US"/>
                    </a:p>
                  </a:txBody>
                  <a:tcPr/>
                </a:tc>
                <a:tc>
                  <a:txBody>
                    <a:bodyPr/>
                    <a:lstStyle/>
                    <a:p>
                      <a:pPr algn="l" fontAlgn="ctr"/>
                      <a:r>
                        <a:rPr lang="tr-TR" sz="900" b="1" i="0" u="none" strike="noStrike" dirty="0">
                          <a:solidFill>
                            <a:srgbClr val="000000"/>
                          </a:solidFill>
                          <a:effectLst/>
                          <a:latin typeface="Calibri" panose="020F0502020204030204" pitchFamily="34" charset="0"/>
                        </a:rPr>
                        <a:t>Activity Report</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Project Coordinator in collaboration with the Trainer (if available)</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PO (RA)</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a:solidFill>
                            <a:srgbClr val="000000"/>
                          </a:solidFill>
                          <a:effectLst/>
                          <a:latin typeface="Calibri" panose="020F0502020204030204" pitchFamily="34" charset="0"/>
                        </a:rPr>
                        <a:t>CCO</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Within two weeks after the last day of the month </a:t>
                      </a:r>
                      <a:r>
                        <a:rPr lang="tr-TR" sz="900" b="0" i="0" u="none" strike="noStrike" dirty="0">
                          <a:solidFill>
                            <a:srgbClr val="000000"/>
                          </a:solidFill>
                          <a:effectLst/>
                          <a:latin typeface="Calibri" panose="020F0502020204030204" pitchFamily="34" charset="0"/>
                        </a:rPr>
                        <a:t>(*)</a:t>
                      </a:r>
                      <a:br>
                        <a:rPr lang="en-US" sz="900" b="0" i="0" u="none" strike="noStrike" dirty="0">
                          <a:solidFill>
                            <a:srgbClr val="000000"/>
                          </a:solidFill>
                          <a:effectLst/>
                          <a:latin typeface="Calibri" panose="020F0502020204030204" pitchFamily="34" charset="0"/>
                        </a:rPr>
                      </a:br>
                      <a:endParaRPr lang="en-US" sz="900" b="0" i="0" u="none" strike="noStrike" dirty="0">
                        <a:solidFill>
                          <a:srgbClr val="000000"/>
                        </a:solidFill>
                        <a:effectLst/>
                        <a:latin typeface="Calibri" panose="020F0502020204030204" pitchFamily="34" charset="0"/>
                      </a:endParaRP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Shows the works performed during each main activity as well as their evaluations.</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36153355"/>
                  </a:ext>
                </a:extLst>
              </a:tr>
              <a:tr h="636900">
                <a:tc vMerge="1">
                  <a:txBody>
                    <a:bodyPr/>
                    <a:lstStyle/>
                    <a:p>
                      <a:endParaRPr lang="en-US"/>
                    </a:p>
                  </a:txBody>
                  <a:tcPr/>
                </a:tc>
                <a:tc>
                  <a:txBody>
                    <a:bodyPr/>
                    <a:lstStyle/>
                    <a:p>
                      <a:pPr algn="l" fontAlgn="ctr"/>
                      <a:r>
                        <a:rPr lang="tr-TR" sz="900" b="1" i="0" u="none" strike="noStrike" dirty="0">
                          <a:solidFill>
                            <a:srgbClr val="000000"/>
                          </a:solidFill>
                          <a:effectLst/>
                          <a:latin typeface="Calibri" panose="020F0502020204030204" pitchFamily="34" charset="0"/>
                        </a:rPr>
                        <a:t>Project </a:t>
                      </a:r>
                      <a:r>
                        <a:rPr lang="tr-TR" sz="900" b="1" i="0" u="none" strike="noStrike" dirty="0" err="1">
                          <a:solidFill>
                            <a:srgbClr val="000000"/>
                          </a:solidFill>
                          <a:effectLst/>
                          <a:latin typeface="Calibri" panose="020F0502020204030204" pitchFamily="34" charset="0"/>
                        </a:rPr>
                        <a:t>Completion</a:t>
                      </a:r>
                      <a:r>
                        <a:rPr lang="tr-TR" sz="900" b="1" i="0" u="none" strike="noStrike" dirty="0">
                          <a:solidFill>
                            <a:srgbClr val="000000"/>
                          </a:solidFill>
                          <a:effectLst/>
                          <a:latin typeface="Calibri" panose="020F0502020204030204" pitchFamily="34" charset="0"/>
                        </a:rPr>
                        <a:t> Report</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Project Coordinator in collaboration with other project personnel (if available)</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a:solidFill>
                            <a:srgbClr val="000000"/>
                          </a:solidFill>
                          <a:effectLst/>
                          <a:latin typeface="Calibri" panose="020F0502020204030204" pitchFamily="34" charset="0"/>
                        </a:rPr>
                        <a:t>PO (RA)</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CCO</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Within two weeks after all project activities are</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completed.</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900" b="0" i="0" u="none" strike="noStrike" dirty="0">
                          <a:solidFill>
                            <a:srgbClr val="000000"/>
                          </a:solidFill>
                          <a:effectLst/>
                          <a:latin typeface="Calibri" panose="020F0502020204030204" pitchFamily="34" charset="0"/>
                        </a:rPr>
                        <a:t>Summarizes all technical information</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about the implementation of the project.</a:t>
                      </a:r>
                    </a:p>
                  </a:txBody>
                  <a:tcPr marL="4660" marR="4660" marT="46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6662564"/>
                  </a:ext>
                </a:extLst>
              </a:tr>
            </a:tbl>
          </a:graphicData>
        </a:graphic>
      </p:graphicFrame>
      <p:sp>
        <p:nvSpPr>
          <p:cNvPr id="13" name="Rectangle 12"/>
          <p:cNvSpPr/>
          <p:nvPr/>
        </p:nvSpPr>
        <p:spPr>
          <a:xfrm>
            <a:off x="3014431" y="4565414"/>
            <a:ext cx="6146050" cy="261610"/>
          </a:xfrm>
          <a:prstGeom prst="rect">
            <a:avLst/>
          </a:prstGeom>
        </p:spPr>
        <p:txBody>
          <a:bodyPr wrap="square">
            <a:spAutoFit/>
          </a:bodyPr>
          <a:lstStyle/>
          <a:p>
            <a:r>
              <a:rPr lang="tr-TR" sz="1100" dirty="0">
                <a:latin typeface="Calibri" panose="020F0502020204030204" pitchFamily="34" charset="0"/>
              </a:rPr>
              <a:t>(*) </a:t>
            </a:r>
            <a:r>
              <a:rPr lang="en-US" sz="1100" dirty="0">
                <a:latin typeface="Calibri" panose="020F0502020204030204" pitchFamily="34" charset="0"/>
              </a:rPr>
              <a:t>if a main activity is undertaken in the respective month</a:t>
            </a:r>
            <a:endParaRPr lang="en-US" sz="1100" dirty="0"/>
          </a:p>
        </p:txBody>
      </p:sp>
      <p:sp>
        <p:nvSpPr>
          <p:cNvPr id="12" name="Slide Number Placeholder 1">
            <a:extLst>
              <a:ext uri="{FF2B5EF4-FFF2-40B4-BE49-F238E27FC236}">
                <a16:creationId xmlns:a16="http://schemas.microsoft.com/office/drawing/2014/main" id="{22ED9C4E-8588-480F-ABA9-925F86B1B874}"/>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8</a:t>
            </a:r>
            <a:endParaRPr lang="uk-UA" dirty="0">
              <a:solidFill>
                <a:schemeClr val="bg1"/>
              </a:solidFill>
            </a:endParaRPr>
          </a:p>
        </p:txBody>
      </p:sp>
    </p:spTree>
    <p:extLst>
      <p:ext uri="{BB962C8B-B14F-4D97-AF65-F5344CB8AC3E}">
        <p14:creationId xmlns:p14="http://schemas.microsoft.com/office/powerpoint/2010/main" val="74081979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a:latin typeface="Avenir Next" charset="0"/>
                <a:ea typeface="Avenir Next" charset="0"/>
                <a:cs typeface="Avenir Next" charset="0"/>
              </a:rPr>
              <a:t>COORDINATION</a:t>
            </a:r>
          </a:p>
          <a:p>
            <a:pPr algn="ctr"/>
            <a:r>
              <a:rPr lang="en-US" sz="500" dirty="0">
                <a:latin typeface="Avenir Next" charset="0"/>
                <a:ea typeface="Avenir Next" charset="0"/>
                <a:cs typeface="Avenir Next" charset="0"/>
              </a:rPr>
              <a:t>OFFICE</a:t>
            </a: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PROJECT: TIMESHEETS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Dikdörtgen 20"/>
          <p:cNvSpPr/>
          <p:nvPr/>
        </p:nvSpPr>
        <p:spPr>
          <a:xfrm>
            <a:off x="688623" y="593610"/>
            <a:ext cx="7627066" cy="3970318"/>
          </a:xfrm>
          <a:prstGeom prst="rect">
            <a:avLst/>
          </a:prstGeom>
        </p:spPr>
        <p:txBody>
          <a:bodyPr wrap="square">
            <a:spAutoFit/>
          </a:bodyPr>
          <a:lstStyle/>
          <a:p>
            <a:pPr marL="285750" indent="-285750"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PO submits Timesheet(s) of the Project Coordinator and the Trainer(s</a:t>
            </a:r>
            <a:r>
              <a:rPr lang="en-US" sz="1400" kern="1200" dirty="0">
                <a:solidFill>
                  <a:prstClr val="black"/>
                </a:solidFill>
                <a:latin typeface="Calibri"/>
                <a:ea typeface="+mn-ea"/>
                <a:cs typeface="+mn-cs"/>
              </a:rPr>
              <a:t>) (if a training program is conducted in the respective month) within one week after the last day of each month during the project implementation period.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kern="1200" dirty="0">
                <a:solidFill>
                  <a:prstClr val="black"/>
                </a:solidFill>
                <a:latin typeface="Calibri"/>
                <a:ea typeface="+mn-ea"/>
                <a:cs typeface="+mn-cs"/>
              </a:rPr>
              <a:t>The Project Coordinator and the Trainer(s) shall prepare  their own Timesheets which must be approved (checked and signed) by the Responsible Authority.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Timesheets provide a basis for payments to project personnel and show the weekly tasks performed by each project personnel in the relevant month. </a:t>
            </a:r>
            <a:r>
              <a:rPr lang="en-US" sz="1400" kern="1200" dirty="0">
                <a:solidFill>
                  <a:prstClr val="black"/>
                </a:solidFill>
                <a:latin typeface="Calibri"/>
                <a:ea typeface="+mn-ea"/>
                <a:cs typeface="+mn-cs"/>
              </a:rPr>
              <a:t>The number of days worked, location, detailed description of tasks, linkage with the activities and per diems of the project personnel must be stated in timesheets by considering the relevant budget items.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Timesheets should be prepared in accordance with the relevant Monthly Progress Report and Activity Report (if available). </a:t>
            </a: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a:p>
            <a:pPr algn="just" defTabSz="914400" hangingPunct="1"/>
            <a:endParaRPr lang="en-US" altLang="en-US" sz="1400" b="1" kern="1200" dirty="0">
              <a:solidFill>
                <a:prstClr val="black"/>
              </a:solidFill>
              <a:latin typeface="Calibri"/>
              <a:ea typeface="+mn-ea"/>
              <a:cs typeface="+mn-cs"/>
            </a:endParaRPr>
          </a:p>
        </p:txBody>
      </p:sp>
      <p:sp>
        <p:nvSpPr>
          <p:cNvPr id="12" name="Slide Number Placeholder 1">
            <a:extLst>
              <a:ext uri="{FF2B5EF4-FFF2-40B4-BE49-F238E27FC236}">
                <a16:creationId xmlns:a16="http://schemas.microsoft.com/office/drawing/2014/main" id="{A0131B55-087C-4E28-8D5F-1F103F024FB0}"/>
              </a:ext>
            </a:extLst>
          </p:cNvPr>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9</a:t>
            </a:r>
            <a:endParaRPr lang="uk-UA" dirty="0">
              <a:solidFill>
                <a:schemeClr val="bg1"/>
              </a:solidFill>
            </a:endParaRPr>
          </a:p>
        </p:txBody>
      </p:sp>
    </p:spTree>
    <p:extLst>
      <p:ext uri="{BB962C8B-B14F-4D97-AF65-F5344CB8AC3E}">
        <p14:creationId xmlns:p14="http://schemas.microsoft.com/office/powerpoint/2010/main" val="288642997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5382</TotalTime>
  <Words>1954</Words>
  <Application>Microsoft Office PowerPoint</Application>
  <PresentationFormat>On-screen Show (16:9)</PresentationFormat>
  <Paragraphs>370</Paragraphs>
  <Slides>36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Avenir Next</vt:lpstr>
      <vt:lpstr>Avenir Next Demi Bold</vt:lpstr>
      <vt:lpstr>Avenir Next Medium</vt:lpstr>
      <vt:lpstr>Calibri</vt:lpstr>
      <vt:lpstr>Constantia</vt:lpstr>
      <vt:lpstr>Symbol</vt:lpstr>
      <vt:lpstr>Times New Roman</vt:lpstr>
      <vt:lpstr>Wingdings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Selma Demirci</dc:creator>
  <cp:lastModifiedBy>Handenur Sahin</cp:lastModifiedBy>
  <cp:revision>314</cp:revision>
  <dcterms:modified xsi:type="dcterms:W3CDTF">2026-04-08T11:07:57Z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iketClassification">
    <vt:lpwstr>A5BC3CFD-4D51-461E-B5F0-D84C6FA67A36</vt:lpwstr>
  </property>
  <property fmtid="{D5CDD505-2E9C-101B-9397-08002B2CF9AE}" pid="3" name="SensitivityPropertyName">
    <vt:lpwstr>243c9ec4-088d-4c07-a949-c77a6a3a8de2</vt:lpwstr>
  </property>
  <property fmtid="{D5CDD505-2E9C-101B-9397-08002B2CF9AE}" pid="4" name="SensitivityPersonalDatasPropertyName">
    <vt:lpwstr/>
  </property>
</Properties>
</file>